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aleway"/>
      <p:regular r:id="rId52"/>
      <p:bold r:id="rId53"/>
      <p:italic r:id="rId54"/>
      <p:boldItalic r:id="rId55"/>
    </p:embeddedFont>
    <p:embeddedFont>
      <p:font typeface="Roboto"/>
      <p:regular r:id="rId56"/>
      <p:bold r:id="rId57"/>
      <p:italic r:id="rId58"/>
      <p:boldItalic r:id="rId59"/>
    </p:embeddedFont>
    <p:embeddedFont>
      <p:font typeface="La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5.xml"/><Relationship Id="rId63"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6.xml"/><Relationship Id="rId55" Type="http://schemas.openxmlformats.org/officeDocument/2006/relationships/font" Target="fonts/Raleway-boldItalic.fntdata"/><Relationship Id="rId10" Type="http://schemas.openxmlformats.org/officeDocument/2006/relationships/slide" Target="slides/slide5.xml"/><Relationship Id="rId54" Type="http://schemas.openxmlformats.org/officeDocument/2006/relationships/font" Target="fonts/Raleway-italic.fntdata"/><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859432b2a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859432b2a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62ca8bf6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62ca8bf6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89cff0e084_2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89cff0e084_2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8801a0eb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8801a0eb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8a2d4ea2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8a2d4ea2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89b45c56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89b45c56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8a2d4ea23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8a2d4ea23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8a2d4ea23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8a2d4ea23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8a2d4ea23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8a2d4ea23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8a2d4ea23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8a2d4ea23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8a2d4ea23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8a2d4ea23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8a2d4ea23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8a2d4ea23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8a2d4ea23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8a2d4ea23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Joe’s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8a2d4ea234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8a2d4ea234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88bb1b5c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88bb1b5c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next part, I will be covering our analysis of how different weather conditions affected the accuracy of the betting spread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88bb1b5c9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88bb1b5c9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first we needed to take a look at our missing values.</a:t>
            </a:r>
            <a:endParaRPr/>
          </a:p>
          <a:p>
            <a:pPr indent="0" lvl="0" marL="0" rtl="0" algn="l">
              <a:spcBef>
                <a:spcPts val="0"/>
              </a:spcBef>
              <a:spcAft>
                <a:spcPts val="0"/>
              </a:spcAft>
              <a:buNone/>
            </a:pPr>
            <a:r>
              <a:rPr lang="en"/>
              <a:t>Here is a heatmap to represent where we have missing entries in our dataset, and what we observed is that our </a:t>
            </a:r>
            <a:r>
              <a:rPr lang="en"/>
              <a:t>data specifically related to betting only goes back as far as the 1978 season, so our analysis only includes data from 1978 until today.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8918c0cd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8918c0cd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investigating the effect of weather because of the belief that harsh weather conditions like extreme cold or heat, or very strong wind and rain can affect a team’s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teams aren’t able to perform to their expectations</a:t>
            </a:r>
            <a:r>
              <a:rPr lang="en"/>
              <a:t>, then maybe it becomes more difficult to predict the score of the game, which is the whole idea behind betting.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88bb1b5c9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88bb1b5c9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be comparing the effect of the weather variables in our dataset against our measurement of the accuracy of the spread. </a:t>
            </a:r>
            <a:endParaRPr/>
          </a:p>
          <a:p>
            <a:pPr indent="0" lvl="0" marL="0" rtl="0" algn="l">
              <a:spcBef>
                <a:spcPts val="0"/>
              </a:spcBef>
              <a:spcAft>
                <a:spcPts val="0"/>
              </a:spcAft>
              <a:buNone/>
            </a:pPr>
            <a:r>
              <a:rPr lang="en"/>
              <a:t>For almost every game played for every football season, we have information on</a:t>
            </a:r>
            <a:r>
              <a:rPr lang="en"/>
              <a:t> the temperature, wind, and humidity. </a:t>
            </a:r>
            <a:endParaRPr/>
          </a:p>
          <a:p>
            <a:pPr indent="0" lvl="0" marL="0" rtl="0" algn="l">
              <a:spcBef>
                <a:spcPts val="0"/>
              </a:spcBef>
              <a:spcAft>
                <a:spcPts val="0"/>
              </a:spcAft>
              <a:buNone/>
            </a:pPr>
            <a:r>
              <a:rPr lang="en"/>
              <a:t>And we also know whether the game was played in a domed stadium, which is meaningful because for games played indoors, there will be no wind, and you can ensure that the temperature is ideal</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87104396f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87104396f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three scatterplots, one for each of temperature, wind and humidity all against spread accuracy. Here we can see that there isn’t any correlation. The slopes are all flat, and the correlation coefficients are tiny. This means that none of these variables alone can bias the accuracy of the spread.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88bb1b5c9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88bb1b5c9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next idea was to use those three variables to categorize a game’s weather conditions as poor weather, ideal weather, or ok weather. </a:t>
            </a:r>
            <a:endParaRPr/>
          </a:p>
          <a:p>
            <a:pPr indent="0" lvl="0" marL="0" rtl="0" algn="l">
              <a:spcBef>
                <a:spcPts val="0"/>
              </a:spcBef>
              <a:spcAft>
                <a:spcPts val="0"/>
              </a:spcAft>
              <a:buNone/>
            </a:pPr>
            <a:r>
              <a:rPr lang="en"/>
              <a:t>To do this we came up with some cutoff values. For example, poor weather is defined as a day where the wind is stronger than 12 mph and the temperature is either below 45 degrees or above 67.5 degrees. These values were chosen by looking at the 1st and 3rd quartiles of our data. So 12 mph corresponds with the our top 25% windiest days. And these temperature values include our 25% coldest days and 25% hottest days.</a:t>
            </a:r>
            <a:endParaRPr/>
          </a:p>
          <a:p>
            <a:pPr indent="0" lvl="0" marL="0" rtl="0" algn="l">
              <a:spcBef>
                <a:spcPts val="0"/>
              </a:spcBef>
              <a:spcAft>
                <a:spcPts val="0"/>
              </a:spcAft>
              <a:buNone/>
            </a:pPr>
            <a:r>
              <a:rPr lang="en"/>
              <a:t>Ideal weather is defined as our least windy days, and a temperature in the middle 50% of our data. Ideal weather also includes any games played in a domed stadium, because the dome ensures ideal weather.</a:t>
            </a:r>
            <a:endParaRPr/>
          </a:p>
          <a:p>
            <a:pPr indent="0" lvl="0" marL="0" rtl="0" algn="l">
              <a:spcBef>
                <a:spcPts val="0"/>
              </a:spcBef>
              <a:spcAft>
                <a:spcPts val="0"/>
              </a:spcAft>
              <a:buNone/>
            </a:pPr>
            <a:r>
              <a:rPr lang="en"/>
              <a:t>Anything that wasn’t included in either the poor weather category or the ideal weather category gets put into the ok weather category.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87104396f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87104396f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are the results of plotting our weather categories against the accuracy of the spread. Again, there is no difference across the three categories, so we concluded that the weather conditions at a game have no effect on the accuracy of the spread.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89cff0e084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89cff0e084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88bb1b5c9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88bb1b5c9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summarize this section on weather, we didn’t observe any association between the weather conditions of a game and the accuracy of the betting spread. Our interpretation of this is that the people who decide on the betting spread are very good at adjusting them to account for how the weather on a particular day may affect the result of the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limitations to this conclusion. 1st, the cutoff values were just chosen out of convenience. We did not validate that our three categories are truly representative of good and bad weather conditions. 2nd, there are </a:t>
            </a:r>
            <a:r>
              <a:rPr lang="en"/>
              <a:t>other weather conditions that were not included in our dataset, such as the amount of precipitation during a game, which might have been valuable to explore.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8a2d4ea234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8a2d4ea234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89cff0e08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89cff0e0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862ca8bf6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862ca8bf6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8a2d4ea234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8a2d4ea234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8a2d4ea2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8a2d4ea2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8a2d4ea23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8a2d4ea23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89cff0e084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89cff0e084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862ca8bf6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862ca8bf6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89cff0e084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89cff0e084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859432b2a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859432b2a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8a2d4ea234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8a2d4ea234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89cff0e084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89cff0e084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89cff0e084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89cff0e084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8a1ed942a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8a1ed942a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89cff0e084_2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89cff0e084_2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89cff0e084_2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89cff0e084_2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8a2d4ea234_6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8a2d4ea234_6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87f2e1f7a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87f2e1f7a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859432b2a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859432b2a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89cff0e084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89cff0e084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59432b2a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859432b2a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59432b2a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859432b2a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01992" y="880318"/>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08200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8.jpg"/><Relationship Id="rId6" Type="http://schemas.openxmlformats.org/officeDocument/2006/relationships/image" Target="../media/image6.jpg"/><Relationship Id="rId7"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27.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36.png"/><Relationship Id="rId5"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11.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10.pn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18.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jp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jp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jp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jp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8.jpg"/><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jp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jp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jpg"/><Relationship Id="rId4" Type="http://schemas.openxmlformats.org/officeDocument/2006/relationships/image" Target="../media/image33.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insiderintelligence.com/content/sports-gambling-opportunity-marketers" TargetMode="External"/><Relationship Id="rId4" Type="http://schemas.openxmlformats.org/officeDocument/2006/relationships/hyperlink" Target="https://www.techradar.com/news/fanduel-vs-draftkings" TargetMode="External"/><Relationship Id="rId5" Type="http://schemas.openxmlformats.org/officeDocument/2006/relationships/image" Target="../media/image3.png"/><Relationship Id="rId6" Type="http://schemas.openxmlformats.org/officeDocument/2006/relationships/image" Target="../media/image1.jpg"/><Relationship Id="rId7"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jpg"/><Relationship Id="rId4"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jp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Sports Betting: How Have the Books Done Over Time?</a:t>
            </a:r>
            <a:endParaRPr/>
          </a:p>
        </p:txBody>
      </p:sp>
      <p:sp>
        <p:nvSpPr>
          <p:cNvPr id="87" name="Google Shape;87;p13"/>
          <p:cNvSpPr txBox="1"/>
          <p:nvPr>
            <p:ph idx="1" type="subTitle"/>
          </p:nvPr>
        </p:nvSpPr>
        <p:spPr>
          <a:xfrm>
            <a:off x="658402" y="2759850"/>
            <a:ext cx="7688100" cy="5412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By: Bofan (Will) Chen, Joe Gyorda, Anton Hung, Sean Pietrowicz, and Kevin Rouse (TeamDougFans)</a:t>
            </a:r>
            <a:endParaRPr/>
          </a:p>
          <a:p>
            <a:pPr indent="0" lvl="0" marL="0" rtl="0" algn="ctr">
              <a:spcBef>
                <a:spcPts val="0"/>
              </a:spcBef>
              <a:spcAft>
                <a:spcPts val="0"/>
              </a:spcAft>
              <a:buNone/>
            </a:pPr>
            <a:r>
              <a:rPr lang="en"/>
              <a:t>With help from Carly, Doug, and Shrey</a:t>
            </a:r>
            <a:endParaRPr/>
          </a:p>
        </p:txBody>
      </p:sp>
      <p:pic>
        <p:nvPicPr>
          <p:cNvPr id="88" name="Google Shape;88;p13"/>
          <p:cNvPicPr preferRelativeResize="0"/>
          <p:nvPr/>
        </p:nvPicPr>
        <p:blipFill>
          <a:blip r:embed="rId3">
            <a:alphaModFix/>
          </a:blip>
          <a:stretch>
            <a:fillRect/>
          </a:stretch>
        </p:blipFill>
        <p:spPr>
          <a:xfrm>
            <a:off x="188175" y="3597137"/>
            <a:ext cx="2128558" cy="1429400"/>
          </a:xfrm>
          <a:prstGeom prst="rect">
            <a:avLst/>
          </a:prstGeom>
          <a:noFill/>
          <a:ln>
            <a:noFill/>
          </a:ln>
        </p:spPr>
      </p:pic>
      <p:pic>
        <p:nvPicPr>
          <p:cNvPr id="89" name="Google Shape;89;p13"/>
          <p:cNvPicPr preferRelativeResize="0"/>
          <p:nvPr/>
        </p:nvPicPr>
        <p:blipFill>
          <a:blip r:embed="rId4">
            <a:alphaModFix/>
          </a:blip>
          <a:stretch>
            <a:fillRect/>
          </a:stretch>
        </p:blipFill>
        <p:spPr>
          <a:xfrm>
            <a:off x="7478400" y="3714100"/>
            <a:ext cx="1195475" cy="1195475"/>
          </a:xfrm>
          <a:prstGeom prst="rect">
            <a:avLst/>
          </a:prstGeom>
          <a:noFill/>
          <a:ln>
            <a:noFill/>
          </a:ln>
        </p:spPr>
      </p:pic>
      <p:pic>
        <p:nvPicPr>
          <p:cNvPr id="90" name="Google Shape;90;p13"/>
          <p:cNvPicPr preferRelativeResize="0"/>
          <p:nvPr/>
        </p:nvPicPr>
        <p:blipFill rotWithShape="1">
          <a:blip r:embed="rId5">
            <a:alphaModFix/>
          </a:blip>
          <a:srcRect b="45461" l="38738" r="29888" t="34676"/>
          <a:stretch/>
        </p:blipFill>
        <p:spPr>
          <a:xfrm>
            <a:off x="2676150" y="0"/>
            <a:ext cx="1738449" cy="1406075"/>
          </a:xfrm>
          <a:prstGeom prst="rect">
            <a:avLst/>
          </a:prstGeom>
          <a:noFill/>
          <a:ln>
            <a:noFill/>
          </a:ln>
        </p:spPr>
      </p:pic>
      <p:pic>
        <p:nvPicPr>
          <p:cNvPr id="91" name="Google Shape;91;p13"/>
          <p:cNvPicPr preferRelativeResize="0"/>
          <p:nvPr/>
        </p:nvPicPr>
        <p:blipFill rotWithShape="1">
          <a:blip r:embed="rId6">
            <a:alphaModFix/>
          </a:blip>
          <a:srcRect b="27792" l="31749" r="0" t="0"/>
          <a:stretch/>
        </p:blipFill>
        <p:spPr>
          <a:xfrm>
            <a:off x="4056713" y="3582563"/>
            <a:ext cx="1033920" cy="1458524"/>
          </a:xfrm>
          <a:prstGeom prst="rect">
            <a:avLst/>
          </a:prstGeom>
          <a:noFill/>
          <a:ln>
            <a:noFill/>
          </a:ln>
        </p:spPr>
      </p:pic>
      <p:pic>
        <p:nvPicPr>
          <p:cNvPr id="92" name="Google Shape;92;p13"/>
          <p:cNvPicPr preferRelativeResize="0"/>
          <p:nvPr/>
        </p:nvPicPr>
        <p:blipFill>
          <a:blip r:embed="rId7">
            <a:alphaModFix/>
          </a:blip>
          <a:stretch>
            <a:fillRect/>
          </a:stretch>
        </p:blipFill>
        <p:spPr>
          <a:xfrm>
            <a:off x="4414600" y="0"/>
            <a:ext cx="1702799" cy="1406076"/>
          </a:xfrm>
          <a:prstGeom prst="rect">
            <a:avLst/>
          </a:prstGeom>
          <a:noFill/>
          <a:ln>
            <a:noFill/>
          </a:ln>
        </p:spPr>
      </p:pic>
      <p:pic>
        <p:nvPicPr>
          <p:cNvPr id="93" name="Google Shape;93;p13"/>
          <p:cNvPicPr preferRelativeResize="0"/>
          <p:nvPr/>
        </p:nvPicPr>
        <p:blipFill>
          <a:blip r:embed="rId4">
            <a:alphaModFix/>
          </a:blip>
          <a:stretch>
            <a:fillRect/>
          </a:stretch>
        </p:blipFill>
        <p:spPr>
          <a:xfrm>
            <a:off x="1113263" y="3582575"/>
            <a:ext cx="278375" cy="278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5" name="Google Shape;265;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6" name="Google Shape;266;p22"/>
          <p:cNvPicPr preferRelativeResize="0"/>
          <p:nvPr/>
        </p:nvPicPr>
        <p:blipFill>
          <a:blip r:embed="rId3">
            <a:alphaModFix/>
          </a:blip>
          <a:stretch>
            <a:fillRect/>
          </a:stretch>
        </p:blipFill>
        <p:spPr>
          <a:xfrm>
            <a:off x="0" y="635909"/>
            <a:ext cx="9144002" cy="3871682"/>
          </a:xfrm>
          <a:prstGeom prst="rect">
            <a:avLst/>
          </a:prstGeom>
          <a:noFill/>
          <a:ln>
            <a:noFill/>
          </a:ln>
        </p:spPr>
      </p:pic>
      <p:pic>
        <p:nvPicPr>
          <p:cNvPr id="267" name="Google Shape;267;p22"/>
          <p:cNvPicPr preferRelativeResize="0"/>
          <p:nvPr/>
        </p:nvPicPr>
        <p:blipFill rotWithShape="1">
          <a:blip r:embed="rId4">
            <a:alphaModFix/>
          </a:blip>
          <a:srcRect b="45461" l="38738" r="29888" t="34676"/>
          <a:stretch/>
        </p:blipFill>
        <p:spPr>
          <a:xfrm>
            <a:off x="8418150" y="0"/>
            <a:ext cx="725848" cy="612741"/>
          </a:xfrm>
          <a:prstGeom prst="rect">
            <a:avLst/>
          </a:prstGeom>
          <a:noFill/>
          <a:ln>
            <a:noFill/>
          </a:ln>
        </p:spPr>
      </p:pic>
      <p:grpSp>
        <p:nvGrpSpPr>
          <p:cNvPr id="268" name="Google Shape;268;p22"/>
          <p:cNvGrpSpPr/>
          <p:nvPr/>
        </p:nvGrpSpPr>
        <p:grpSpPr>
          <a:xfrm>
            <a:off x="5232064" y="57123"/>
            <a:ext cx="1548415" cy="474944"/>
            <a:chOff x="5256641" y="2306625"/>
            <a:chExt cx="1606073" cy="578353"/>
          </a:xfrm>
        </p:grpSpPr>
        <p:sp>
          <p:nvSpPr>
            <p:cNvPr id="269" name="Google Shape;269;p22"/>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0" name="Google Shape;270;p22"/>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272" name="Google Shape;272;p22"/>
          <p:cNvGrpSpPr/>
          <p:nvPr/>
        </p:nvGrpSpPr>
        <p:grpSpPr>
          <a:xfrm>
            <a:off x="3797693" y="57123"/>
            <a:ext cx="1548415" cy="480854"/>
            <a:chOff x="3768859" y="2306625"/>
            <a:chExt cx="1606073" cy="585550"/>
          </a:xfrm>
        </p:grpSpPr>
        <p:sp>
          <p:nvSpPr>
            <p:cNvPr id="273" name="Google Shape;273;p22"/>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4" name="Google Shape;274;p22"/>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276" name="Google Shape;276;p22"/>
          <p:cNvGrpSpPr/>
          <p:nvPr/>
        </p:nvGrpSpPr>
        <p:grpSpPr>
          <a:xfrm>
            <a:off x="2361343" y="57123"/>
            <a:ext cx="1548415" cy="498509"/>
            <a:chOff x="796138" y="2306625"/>
            <a:chExt cx="1606073" cy="607050"/>
          </a:xfrm>
        </p:grpSpPr>
        <p:grpSp>
          <p:nvGrpSpPr>
            <p:cNvPr id="277" name="Google Shape;277;p22"/>
            <p:cNvGrpSpPr/>
            <p:nvPr/>
          </p:nvGrpSpPr>
          <p:grpSpPr>
            <a:xfrm>
              <a:off x="796138" y="2306625"/>
              <a:ext cx="1606073" cy="297225"/>
              <a:chOff x="796138" y="2306625"/>
              <a:chExt cx="1606073" cy="297225"/>
            </a:xfrm>
          </p:grpSpPr>
          <p:sp>
            <p:nvSpPr>
              <p:cNvPr id="278" name="Google Shape;278;p22"/>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9" name="Google Shape;279;p22"/>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22"/>
            <p:cNvSpPr txBox="1"/>
            <p:nvPr/>
          </p:nvSpPr>
          <p:spPr>
            <a:xfrm>
              <a:off x="937150" y="2614275"/>
              <a:ext cx="132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Data Wrangling</a:t>
              </a:r>
              <a:endParaRPr b="1" sz="1000">
                <a:solidFill>
                  <a:srgbClr val="38761D"/>
                </a:solidFill>
                <a:latin typeface="Roboto"/>
                <a:ea typeface="Roboto"/>
                <a:cs typeface="Roboto"/>
                <a:sym typeface="Roboto"/>
              </a:endParaRPr>
            </a:p>
          </p:txBody>
        </p:sp>
      </p:grpSp>
      <p:grpSp>
        <p:nvGrpSpPr>
          <p:cNvPr id="281" name="Google Shape;281;p22"/>
          <p:cNvGrpSpPr/>
          <p:nvPr/>
        </p:nvGrpSpPr>
        <p:grpSpPr>
          <a:xfrm>
            <a:off x="6663896" y="57123"/>
            <a:ext cx="1548415" cy="474941"/>
            <a:chOff x="6741789" y="2306625"/>
            <a:chExt cx="1606073" cy="578350"/>
          </a:xfrm>
        </p:grpSpPr>
        <p:sp>
          <p:nvSpPr>
            <p:cNvPr id="282" name="Google Shape;282;p22"/>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3" name="Google Shape;283;p22"/>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285" name="Google Shape;285;p22"/>
          <p:cNvGrpSpPr/>
          <p:nvPr/>
        </p:nvGrpSpPr>
        <p:grpSpPr>
          <a:xfrm>
            <a:off x="931574" y="59148"/>
            <a:ext cx="1548327" cy="470917"/>
            <a:chOff x="2283801" y="2306625"/>
            <a:chExt cx="1605982" cy="573450"/>
          </a:xfrm>
        </p:grpSpPr>
        <p:sp>
          <p:nvSpPr>
            <p:cNvPr id="286" name="Google Shape;286;p22"/>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7" name="Google Shape;287;p22"/>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3"/>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 </a:t>
            </a:r>
            <a:r>
              <a:rPr lang="en"/>
              <a:t>Tidyverse Data Cleaning</a:t>
            </a:r>
            <a:endParaRPr/>
          </a:p>
        </p:txBody>
      </p:sp>
      <p:sp>
        <p:nvSpPr>
          <p:cNvPr id="294" name="Google Shape;294;p23"/>
          <p:cNvSpPr txBox="1"/>
          <p:nvPr>
            <p:ph idx="1" type="body"/>
          </p:nvPr>
        </p:nvSpPr>
        <p:spPr>
          <a:xfrm>
            <a:off x="729450" y="2078875"/>
            <a:ext cx="8053800" cy="2261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Adding Abbreviations: Select columns, </a:t>
            </a:r>
            <a:r>
              <a:rPr b="1" lang="en"/>
              <a:t>Rename column</a:t>
            </a:r>
            <a:r>
              <a:rPr lang="en"/>
              <a:t> and Save the dataframe as df1, Do a </a:t>
            </a:r>
            <a:r>
              <a:rPr b="1" lang="en"/>
              <a:t>left join</a:t>
            </a:r>
            <a:r>
              <a:rPr lang="en"/>
              <a:t> for spreads by df1</a:t>
            </a:r>
            <a:endParaRPr/>
          </a:p>
          <a:p>
            <a:pPr indent="0" lvl="0" marL="0" rtl="0" algn="l">
              <a:spcBef>
                <a:spcPts val="1200"/>
              </a:spcBef>
              <a:spcAft>
                <a:spcPts val="0"/>
              </a:spcAft>
              <a:buNone/>
            </a:pPr>
            <a:r>
              <a:rPr lang="en"/>
              <a:t>Difference Favored: Use </a:t>
            </a:r>
            <a:r>
              <a:rPr b="1" lang="en"/>
              <a:t>i</a:t>
            </a:r>
            <a:r>
              <a:rPr b="1" lang="en"/>
              <a:t>felse</a:t>
            </a:r>
            <a:r>
              <a:rPr b="1" lang="en"/>
              <a:t> function</a:t>
            </a:r>
            <a:r>
              <a:rPr lang="en"/>
              <a:t> to create new variable difference_favored_minus_notfavored</a:t>
            </a:r>
            <a:endParaRPr/>
          </a:p>
          <a:p>
            <a:pPr indent="0" lvl="0" marL="0" rtl="0" algn="l">
              <a:spcBef>
                <a:spcPts val="1200"/>
              </a:spcBef>
              <a:spcAft>
                <a:spcPts val="0"/>
              </a:spcAft>
              <a:buNone/>
            </a:pPr>
            <a:r>
              <a:rPr lang="en"/>
              <a:t>Comparing Spread: Take the absolute value of spread_favorite, and then difference favored minus this absolute value </a:t>
            </a:r>
            <a:endParaRPr/>
          </a:p>
          <a:p>
            <a:pPr indent="0" lvl="0" marL="0" rtl="0" algn="l">
              <a:spcBef>
                <a:spcPts val="1200"/>
              </a:spcBef>
              <a:spcAft>
                <a:spcPts val="0"/>
              </a:spcAft>
              <a:buNone/>
            </a:pPr>
            <a:r>
              <a:rPr lang="en"/>
              <a:t>Comparing Over Under: score_home+score_away-over_under_line</a:t>
            </a:r>
            <a:endParaRPr/>
          </a:p>
          <a:p>
            <a:pPr indent="0" lvl="0" marL="0" rtl="0" algn="l">
              <a:spcBef>
                <a:spcPts val="1200"/>
              </a:spcBef>
              <a:spcAft>
                <a:spcPts val="0"/>
              </a:spcAft>
              <a:buNone/>
            </a:pPr>
            <a:r>
              <a:rPr lang="en"/>
              <a:t>Merge Stadium: </a:t>
            </a:r>
            <a:r>
              <a:rPr b="1" lang="en"/>
              <a:t>Rename column</a:t>
            </a:r>
            <a:r>
              <a:rPr lang="en"/>
              <a:t> stadium in table stadium, Merge spread by doing a </a:t>
            </a:r>
            <a:r>
              <a:rPr b="1" lang="en"/>
              <a:t>left join</a:t>
            </a:r>
            <a:r>
              <a:rPr lang="en"/>
              <a:t> with stadium</a:t>
            </a:r>
            <a:endParaRPr/>
          </a:p>
          <a:p>
            <a:pPr indent="0" lvl="0" marL="0" rtl="0" algn="l">
              <a:spcBef>
                <a:spcPts val="1200"/>
              </a:spcBef>
              <a:spcAft>
                <a:spcPts val="1200"/>
              </a:spcAft>
              <a:buNone/>
            </a:pPr>
            <a:r>
              <a:rPr lang="en"/>
              <a:t>Merge Teams: Select columns in table teams, Rename column, Do a </a:t>
            </a:r>
            <a:r>
              <a:rPr b="1" lang="en"/>
              <a:t>left join</a:t>
            </a:r>
            <a:endParaRPr b="1"/>
          </a:p>
        </p:txBody>
      </p:sp>
      <p:pic>
        <p:nvPicPr>
          <p:cNvPr id="295" name="Google Shape;295;p23"/>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296" name="Google Shape;296;p23"/>
          <p:cNvGrpSpPr/>
          <p:nvPr/>
        </p:nvGrpSpPr>
        <p:grpSpPr>
          <a:xfrm>
            <a:off x="5232064" y="57123"/>
            <a:ext cx="1548415" cy="474944"/>
            <a:chOff x="5256641" y="2306625"/>
            <a:chExt cx="1606073" cy="578353"/>
          </a:xfrm>
        </p:grpSpPr>
        <p:sp>
          <p:nvSpPr>
            <p:cNvPr id="297" name="Google Shape;297;p23"/>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8" name="Google Shape;298;p23"/>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300" name="Google Shape;300;p23"/>
          <p:cNvGrpSpPr/>
          <p:nvPr/>
        </p:nvGrpSpPr>
        <p:grpSpPr>
          <a:xfrm>
            <a:off x="3797693" y="57123"/>
            <a:ext cx="1548415" cy="480854"/>
            <a:chOff x="3768859" y="2306625"/>
            <a:chExt cx="1606073" cy="585550"/>
          </a:xfrm>
        </p:grpSpPr>
        <p:sp>
          <p:nvSpPr>
            <p:cNvPr id="301" name="Google Shape;301;p23"/>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2" name="Google Shape;302;p23"/>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304" name="Google Shape;304;p23"/>
          <p:cNvGrpSpPr/>
          <p:nvPr/>
        </p:nvGrpSpPr>
        <p:grpSpPr>
          <a:xfrm>
            <a:off x="2361343" y="57123"/>
            <a:ext cx="1548415" cy="498509"/>
            <a:chOff x="796138" y="2306625"/>
            <a:chExt cx="1606073" cy="607050"/>
          </a:xfrm>
        </p:grpSpPr>
        <p:grpSp>
          <p:nvGrpSpPr>
            <p:cNvPr id="305" name="Google Shape;305;p23"/>
            <p:cNvGrpSpPr/>
            <p:nvPr/>
          </p:nvGrpSpPr>
          <p:grpSpPr>
            <a:xfrm>
              <a:off x="796138" y="2306625"/>
              <a:ext cx="1606073" cy="297225"/>
              <a:chOff x="796138" y="2306625"/>
              <a:chExt cx="1606073" cy="297225"/>
            </a:xfrm>
          </p:grpSpPr>
          <p:sp>
            <p:nvSpPr>
              <p:cNvPr id="306" name="Google Shape;306;p23"/>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7" name="Google Shape;307;p23"/>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3"/>
            <p:cNvSpPr txBox="1"/>
            <p:nvPr/>
          </p:nvSpPr>
          <p:spPr>
            <a:xfrm>
              <a:off x="937150" y="2614275"/>
              <a:ext cx="132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Data Wrangling</a:t>
              </a:r>
              <a:endParaRPr b="1" sz="1000">
                <a:solidFill>
                  <a:srgbClr val="38761D"/>
                </a:solidFill>
                <a:latin typeface="Roboto"/>
                <a:ea typeface="Roboto"/>
                <a:cs typeface="Roboto"/>
                <a:sym typeface="Roboto"/>
              </a:endParaRPr>
            </a:p>
          </p:txBody>
        </p:sp>
      </p:grpSp>
      <p:grpSp>
        <p:nvGrpSpPr>
          <p:cNvPr id="309" name="Google Shape;309;p23"/>
          <p:cNvGrpSpPr/>
          <p:nvPr/>
        </p:nvGrpSpPr>
        <p:grpSpPr>
          <a:xfrm>
            <a:off x="6663896" y="57123"/>
            <a:ext cx="1548415" cy="474941"/>
            <a:chOff x="6741789" y="2306625"/>
            <a:chExt cx="1606073" cy="578350"/>
          </a:xfrm>
        </p:grpSpPr>
        <p:sp>
          <p:nvSpPr>
            <p:cNvPr id="310" name="Google Shape;310;p23"/>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11" name="Google Shape;311;p23"/>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313" name="Google Shape;313;p23"/>
          <p:cNvGrpSpPr/>
          <p:nvPr/>
        </p:nvGrpSpPr>
        <p:grpSpPr>
          <a:xfrm>
            <a:off x="931574" y="59148"/>
            <a:ext cx="1548327" cy="470917"/>
            <a:chOff x="2283801" y="2306625"/>
            <a:chExt cx="1605982" cy="573450"/>
          </a:xfrm>
        </p:grpSpPr>
        <p:sp>
          <p:nvSpPr>
            <p:cNvPr id="314" name="Google Shape;314;p23"/>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15" name="Google Shape;315;p23"/>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4"/>
          <p:cNvPicPr preferRelativeResize="0"/>
          <p:nvPr/>
        </p:nvPicPr>
        <p:blipFill rotWithShape="1">
          <a:blip r:embed="rId3">
            <a:alphaModFix amt="30000"/>
          </a:blip>
          <a:srcRect b="45461" l="38738" r="29888" t="34676"/>
          <a:stretch/>
        </p:blipFill>
        <p:spPr>
          <a:xfrm>
            <a:off x="1525552" y="0"/>
            <a:ext cx="6092874" cy="5143501"/>
          </a:xfrm>
          <a:prstGeom prst="rect">
            <a:avLst/>
          </a:prstGeom>
          <a:noFill/>
          <a:ln>
            <a:noFill/>
          </a:ln>
        </p:spPr>
      </p:pic>
      <p:sp>
        <p:nvSpPr>
          <p:cNvPr id="322" name="Google Shape;322;p24"/>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Preliminary Analyses:</a:t>
            </a:r>
            <a:endParaRPr/>
          </a:p>
          <a:p>
            <a:pPr indent="0" lvl="0" marL="0" rtl="0" algn="ctr">
              <a:spcBef>
                <a:spcPts val="0"/>
              </a:spcBef>
              <a:spcAft>
                <a:spcPts val="0"/>
              </a:spcAft>
              <a:buNone/>
            </a:pPr>
            <a:r>
              <a:rPr lang="en"/>
              <a:t>I. Word Cloud and </a:t>
            </a:r>
            <a:r>
              <a:rPr lang="en"/>
              <a:t>Exploratory Data Analysis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5"/>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Cloud - Team</a:t>
            </a:r>
            <a:endParaRPr/>
          </a:p>
        </p:txBody>
      </p:sp>
      <p:sp>
        <p:nvSpPr>
          <p:cNvPr id="328" name="Google Shape;328;p25"/>
          <p:cNvSpPr txBox="1"/>
          <p:nvPr>
            <p:ph idx="1" type="body"/>
          </p:nvPr>
        </p:nvSpPr>
        <p:spPr>
          <a:xfrm>
            <a:off x="1910225" y="4795500"/>
            <a:ext cx="951900" cy="344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team_home</a:t>
            </a:r>
            <a:endParaRPr/>
          </a:p>
        </p:txBody>
      </p:sp>
      <p:pic>
        <p:nvPicPr>
          <p:cNvPr id="329" name="Google Shape;329;p25"/>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330" name="Google Shape;330;p25"/>
          <p:cNvGrpSpPr/>
          <p:nvPr/>
        </p:nvGrpSpPr>
        <p:grpSpPr>
          <a:xfrm>
            <a:off x="5232064" y="57123"/>
            <a:ext cx="1548415" cy="474944"/>
            <a:chOff x="5256641" y="2306625"/>
            <a:chExt cx="1606073" cy="578353"/>
          </a:xfrm>
        </p:grpSpPr>
        <p:sp>
          <p:nvSpPr>
            <p:cNvPr id="331" name="Google Shape;331;p25"/>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2" name="Google Shape;332;p25"/>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334" name="Google Shape;334;p25"/>
          <p:cNvGrpSpPr/>
          <p:nvPr/>
        </p:nvGrpSpPr>
        <p:grpSpPr>
          <a:xfrm>
            <a:off x="2363843" y="54173"/>
            <a:ext cx="1548415" cy="480854"/>
            <a:chOff x="3768859" y="2306625"/>
            <a:chExt cx="1606073" cy="585550"/>
          </a:xfrm>
        </p:grpSpPr>
        <p:sp>
          <p:nvSpPr>
            <p:cNvPr id="335" name="Google Shape;335;p25"/>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6" name="Google Shape;336;p25"/>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338" name="Google Shape;338;p25"/>
          <p:cNvGrpSpPr/>
          <p:nvPr/>
        </p:nvGrpSpPr>
        <p:grpSpPr>
          <a:xfrm>
            <a:off x="3797693" y="57123"/>
            <a:ext cx="1548415" cy="498519"/>
            <a:chOff x="796138" y="2306625"/>
            <a:chExt cx="1606073" cy="607061"/>
          </a:xfrm>
        </p:grpSpPr>
        <p:grpSp>
          <p:nvGrpSpPr>
            <p:cNvPr id="339" name="Google Shape;339;p25"/>
            <p:cNvGrpSpPr/>
            <p:nvPr/>
          </p:nvGrpSpPr>
          <p:grpSpPr>
            <a:xfrm>
              <a:off x="796138" y="2306625"/>
              <a:ext cx="1606073" cy="297225"/>
              <a:chOff x="796138" y="2306625"/>
              <a:chExt cx="1606073" cy="297225"/>
            </a:xfrm>
          </p:grpSpPr>
          <p:sp>
            <p:nvSpPr>
              <p:cNvPr id="340" name="Google Shape;340;p25"/>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1" name="Google Shape;341;p25"/>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5"/>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343" name="Google Shape;343;p25"/>
          <p:cNvGrpSpPr/>
          <p:nvPr/>
        </p:nvGrpSpPr>
        <p:grpSpPr>
          <a:xfrm>
            <a:off x="6663896" y="57123"/>
            <a:ext cx="1548415" cy="474941"/>
            <a:chOff x="6741789" y="2306625"/>
            <a:chExt cx="1606073" cy="578350"/>
          </a:xfrm>
        </p:grpSpPr>
        <p:sp>
          <p:nvSpPr>
            <p:cNvPr id="344" name="Google Shape;344;p25"/>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5" name="Google Shape;345;p25"/>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347" name="Google Shape;347;p25"/>
          <p:cNvGrpSpPr/>
          <p:nvPr/>
        </p:nvGrpSpPr>
        <p:grpSpPr>
          <a:xfrm>
            <a:off x="931574" y="59148"/>
            <a:ext cx="1548327" cy="470917"/>
            <a:chOff x="2283801" y="2306625"/>
            <a:chExt cx="1605982" cy="573450"/>
          </a:xfrm>
        </p:grpSpPr>
        <p:sp>
          <p:nvSpPr>
            <p:cNvPr id="348" name="Google Shape;348;p25"/>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9" name="Google Shape;349;p25"/>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351" name="Google Shape;351;p25"/>
          <p:cNvPicPr preferRelativeResize="0"/>
          <p:nvPr/>
        </p:nvPicPr>
        <p:blipFill>
          <a:blip r:embed="rId4">
            <a:alphaModFix/>
          </a:blip>
          <a:stretch>
            <a:fillRect/>
          </a:stretch>
        </p:blipFill>
        <p:spPr>
          <a:xfrm>
            <a:off x="816750" y="1888075"/>
            <a:ext cx="3382673" cy="2873202"/>
          </a:xfrm>
          <a:prstGeom prst="rect">
            <a:avLst/>
          </a:prstGeom>
          <a:noFill/>
          <a:ln>
            <a:noFill/>
          </a:ln>
        </p:spPr>
      </p:pic>
      <p:pic>
        <p:nvPicPr>
          <p:cNvPr id="352" name="Google Shape;352;p25"/>
          <p:cNvPicPr preferRelativeResize="0"/>
          <p:nvPr/>
        </p:nvPicPr>
        <p:blipFill>
          <a:blip r:embed="rId5">
            <a:alphaModFix/>
          </a:blip>
          <a:stretch>
            <a:fillRect/>
          </a:stretch>
        </p:blipFill>
        <p:spPr>
          <a:xfrm>
            <a:off x="4933138" y="1888075"/>
            <a:ext cx="3382673" cy="2873195"/>
          </a:xfrm>
          <a:prstGeom prst="rect">
            <a:avLst/>
          </a:prstGeom>
          <a:noFill/>
          <a:ln>
            <a:noFill/>
          </a:ln>
        </p:spPr>
      </p:pic>
      <p:sp>
        <p:nvSpPr>
          <p:cNvPr id="353" name="Google Shape;353;p25"/>
          <p:cNvSpPr txBox="1"/>
          <p:nvPr>
            <p:ph idx="1" type="body"/>
          </p:nvPr>
        </p:nvSpPr>
        <p:spPr>
          <a:xfrm>
            <a:off x="6175663" y="4795500"/>
            <a:ext cx="897600" cy="344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t</a:t>
            </a:r>
            <a:r>
              <a:rPr lang="en"/>
              <a:t>eam_away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6"/>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Cloud - Stadium</a:t>
            </a:r>
            <a:endParaRPr/>
          </a:p>
        </p:txBody>
      </p:sp>
      <p:sp>
        <p:nvSpPr>
          <p:cNvPr id="359" name="Google Shape;359;p26"/>
          <p:cNvSpPr txBox="1"/>
          <p:nvPr>
            <p:ph idx="1" type="body"/>
          </p:nvPr>
        </p:nvSpPr>
        <p:spPr>
          <a:xfrm>
            <a:off x="1910225" y="4795500"/>
            <a:ext cx="897600" cy="344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stadium</a:t>
            </a:r>
            <a:endParaRPr/>
          </a:p>
        </p:txBody>
      </p:sp>
      <p:pic>
        <p:nvPicPr>
          <p:cNvPr id="360" name="Google Shape;360;p26"/>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361" name="Google Shape;361;p26"/>
          <p:cNvGrpSpPr/>
          <p:nvPr/>
        </p:nvGrpSpPr>
        <p:grpSpPr>
          <a:xfrm>
            <a:off x="5232064" y="57123"/>
            <a:ext cx="1548415" cy="474944"/>
            <a:chOff x="5256641" y="2306625"/>
            <a:chExt cx="1606073" cy="578353"/>
          </a:xfrm>
        </p:grpSpPr>
        <p:sp>
          <p:nvSpPr>
            <p:cNvPr id="362" name="Google Shape;362;p26"/>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3" name="Google Shape;363;p26"/>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365" name="Google Shape;365;p26"/>
          <p:cNvGrpSpPr/>
          <p:nvPr/>
        </p:nvGrpSpPr>
        <p:grpSpPr>
          <a:xfrm>
            <a:off x="2363843" y="54173"/>
            <a:ext cx="1548415" cy="480854"/>
            <a:chOff x="3768859" y="2306625"/>
            <a:chExt cx="1606073" cy="585550"/>
          </a:xfrm>
        </p:grpSpPr>
        <p:sp>
          <p:nvSpPr>
            <p:cNvPr id="366" name="Google Shape;366;p26"/>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7" name="Google Shape;367;p26"/>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369" name="Google Shape;369;p26"/>
          <p:cNvGrpSpPr/>
          <p:nvPr/>
        </p:nvGrpSpPr>
        <p:grpSpPr>
          <a:xfrm>
            <a:off x="3797693" y="57123"/>
            <a:ext cx="1548415" cy="498519"/>
            <a:chOff x="796138" y="2306625"/>
            <a:chExt cx="1606073" cy="607061"/>
          </a:xfrm>
        </p:grpSpPr>
        <p:grpSp>
          <p:nvGrpSpPr>
            <p:cNvPr id="370" name="Google Shape;370;p26"/>
            <p:cNvGrpSpPr/>
            <p:nvPr/>
          </p:nvGrpSpPr>
          <p:grpSpPr>
            <a:xfrm>
              <a:off x="796138" y="2306625"/>
              <a:ext cx="1606073" cy="297225"/>
              <a:chOff x="796138" y="2306625"/>
              <a:chExt cx="1606073" cy="297225"/>
            </a:xfrm>
          </p:grpSpPr>
          <p:sp>
            <p:nvSpPr>
              <p:cNvPr id="371" name="Google Shape;371;p26"/>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72" name="Google Shape;372;p26"/>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6"/>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374" name="Google Shape;374;p26"/>
          <p:cNvGrpSpPr/>
          <p:nvPr/>
        </p:nvGrpSpPr>
        <p:grpSpPr>
          <a:xfrm>
            <a:off x="6663896" y="57123"/>
            <a:ext cx="1548415" cy="474941"/>
            <a:chOff x="6741789" y="2306625"/>
            <a:chExt cx="1606073" cy="578350"/>
          </a:xfrm>
        </p:grpSpPr>
        <p:sp>
          <p:nvSpPr>
            <p:cNvPr id="375" name="Google Shape;375;p26"/>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76" name="Google Shape;376;p26"/>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378" name="Google Shape;378;p26"/>
          <p:cNvGrpSpPr/>
          <p:nvPr/>
        </p:nvGrpSpPr>
        <p:grpSpPr>
          <a:xfrm>
            <a:off x="931574" y="59148"/>
            <a:ext cx="1548327" cy="470917"/>
            <a:chOff x="2283801" y="2306625"/>
            <a:chExt cx="1605982" cy="573450"/>
          </a:xfrm>
        </p:grpSpPr>
        <p:sp>
          <p:nvSpPr>
            <p:cNvPr id="379" name="Google Shape;379;p26"/>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80" name="Google Shape;380;p26"/>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sp>
        <p:nvSpPr>
          <p:cNvPr id="382" name="Google Shape;382;p26"/>
          <p:cNvSpPr txBox="1"/>
          <p:nvPr>
            <p:ph idx="1" type="body"/>
          </p:nvPr>
        </p:nvSpPr>
        <p:spPr>
          <a:xfrm>
            <a:off x="6175675" y="4795500"/>
            <a:ext cx="1277400" cy="34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100"/>
              <a:t>stadium_address</a:t>
            </a:r>
            <a:endParaRPr sz="1100"/>
          </a:p>
        </p:txBody>
      </p:sp>
      <p:pic>
        <p:nvPicPr>
          <p:cNvPr id="383" name="Google Shape;383;p26"/>
          <p:cNvPicPr preferRelativeResize="0"/>
          <p:nvPr/>
        </p:nvPicPr>
        <p:blipFill>
          <a:blip r:embed="rId4">
            <a:alphaModFix/>
          </a:blip>
          <a:stretch>
            <a:fillRect/>
          </a:stretch>
        </p:blipFill>
        <p:spPr>
          <a:xfrm>
            <a:off x="729450" y="1888100"/>
            <a:ext cx="3382649" cy="2873167"/>
          </a:xfrm>
          <a:prstGeom prst="rect">
            <a:avLst/>
          </a:prstGeom>
          <a:noFill/>
          <a:ln>
            <a:noFill/>
          </a:ln>
        </p:spPr>
      </p:pic>
      <p:pic>
        <p:nvPicPr>
          <p:cNvPr id="384" name="Google Shape;384;p26"/>
          <p:cNvPicPr preferRelativeResize="0"/>
          <p:nvPr/>
        </p:nvPicPr>
        <p:blipFill>
          <a:blip r:embed="rId5">
            <a:alphaModFix/>
          </a:blip>
          <a:stretch>
            <a:fillRect/>
          </a:stretch>
        </p:blipFill>
        <p:spPr>
          <a:xfrm>
            <a:off x="5123050" y="1888093"/>
            <a:ext cx="3382649" cy="28731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7"/>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a:t>
            </a:r>
            <a:r>
              <a:rPr lang="en"/>
              <a:t> Data Analysis - Team</a:t>
            </a:r>
            <a:endParaRPr/>
          </a:p>
        </p:txBody>
      </p:sp>
      <p:pic>
        <p:nvPicPr>
          <p:cNvPr id="390" name="Google Shape;390;p27"/>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391" name="Google Shape;391;p27"/>
          <p:cNvGrpSpPr/>
          <p:nvPr/>
        </p:nvGrpSpPr>
        <p:grpSpPr>
          <a:xfrm>
            <a:off x="5232064" y="57123"/>
            <a:ext cx="1548415" cy="474944"/>
            <a:chOff x="5256641" y="2306625"/>
            <a:chExt cx="1606073" cy="578353"/>
          </a:xfrm>
        </p:grpSpPr>
        <p:sp>
          <p:nvSpPr>
            <p:cNvPr id="392" name="Google Shape;392;p27"/>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93" name="Google Shape;393;p27"/>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395" name="Google Shape;395;p27"/>
          <p:cNvGrpSpPr/>
          <p:nvPr/>
        </p:nvGrpSpPr>
        <p:grpSpPr>
          <a:xfrm>
            <a:off x="2363843" y="54173"/>
            <a:ext cx="1548415" cy="480854"/>
            <a:chOff x="3768859" y="2306625"/>
            <a:chExt cx="1606073" cy="585550"/>
          </a:xfrm>
        </p:grpSpPr>
        <p:sp>
          <p:nvSpPr>
            <p:cNvPr id="396" name="Google Shape;396;p27"/>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97" name="Google Shape;397;p27"/>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399" name="Google Shape;399;p27"/>
          <p:cNvGrpSpPr/>
          <p:nvPr/>
        </p:nvGrpSpPr>
        <p:grpSpPr>
          <a:xfrm>
            <a:off x="3797693" y="57123"/>
            <a:ext cx="1548415" cy="498519"/>
            <a:chOff x="796138" y="2306625"/>
            <a:chExt cx="1606073" cy="607061"/>
          </a:xfrm>
        </p:grpSpPr>
        <p:grpSp>
          <p:nvGrpSpPr>
            <p:cNvPr id="400" name="Google Shape;400;p27"/>
            <p:cNvGrpSpPr/>
            <p:nvPr/>
          </p:nvGrpSpPr>
          <p:grpSpPr>
            <a:xfrm>
              <a:off x="796138" y="2306625"/>
              <a:ext cx="1606073" cy="297225"/>
              <a:chOff x="796138" y="2306625"/>
              <a:chExt cx="1606073" cy="297225"/>
            </a:xfrm>
          </p:grpSpPr>
          <p:sp>
            <p:nvSpPr>
              <p:cNvPr id="401" name="Google Shape;401;p27"/>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02" name="Google Shape;402;p27"/>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27"/>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404" name="Google Shape;404;p27"/>
          <p:cNvGrpSpPr/>
          <p:nvPr/>
        </p:nvGrpSpPr>
        <p:grpSpPr>
          <a:xfrm>
            <a:off x="6663896" y="57123"/>
            <a:ext cx="1548415" cy="474941"/>
            <a:chOff x="6741789" y="2306625"/>
            <a:chExt cx="1606073" cy="578350"/>
          </a:xfrm>
        </p:grpSpPr>
        <p:sp>
          <p:nvSpPr>
            <p:cNvPr id="405" name="Google Shape;405;p27"/>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06" name="Google Shape;406;p27"/>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408" name="Google Shape;408;p27"/>
          <p:cNvGrpSpPr/>
          <p:nvPr/>
        </p:nvGrpSpPr>
        <p:grpSpPr>
          <a:xfrm>
            <a:off x="931574" y="59148"/>
            <a:ext cx="1548327" cy="470917"/>
            <a:chOff x="2283801" y="2306625"/>
            <a:chExt cx="1605982" cy="573450"/>
          </a:xfrm>
        </p:grpSpPr>
        <p:sp>
          <p:nvSpPr>
            <p:cNvPr id="409" name="Google Shape;409;p27"/>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10" name="Google Shape;410;p27"/>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412" name="Google Shape;412;p27"/>
          <p:cNvPicPr preferRelativeResize="0"/>
          <p:nvPr/>
        </p:nvPicPr>
        <p:blipFill>
          <a:blip r:embed="rId4">
            <a:alphaModFix/>
          </a:blip>
          <a:stretch>
            <a:fillRect/>
          </a:stretch>
        </p:blipFill>
        <p:spPr>
          <a:xfrm>
            <a:off x="850826" y="1930898"/>
            <a:ext cx="3811922" cy="3212599"/>
          </a:xfrm>
          <a:prstGeom prst="rect">
            <a:avLst/>
          </a:prstGeom>
          <a:noFill/>
          <a:ln>
            <a:noFill/>
          </a:ln>
        </p:spPr>
      </p:pic>
      <p:pic>
        <p:nvPicPr>
          <p:cNvPr id="413" name="Google Shape;413;p27"/>
          <p:cNvPicPr preferRelativeResize="0"/>
          <p:nvPr/>
        </p:nvPicPr>
        <p:blipFill>
          <a:blip r:embed="rId5">
            <a:alphaModFix/>
          </a:blip>
          <a:stretch>
            <a:fillRect/>
          </a:stretch>
        </p:blipFill>
        <p:spPr>
          <a:xfrm>
            <a:off x="4777850" y="1853850"/>
            <a:ext cx="3903350" cy="32896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8"/>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 - Team</a:t>
            </a:r>
            <a:endParaRPr/>
          </a:p>
        </p:txBody>
      </p:sp>
      <p:sp>
        <p:nvSpPr>
          <p:cNvPr id="419" name="Google Shape;419;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0" name="Google Shape;420;p28"/>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421" name="Google Shape;421;p28"/>
          <p:cNvGrpSpPr/>
          <p:nvPr/>
        </p:nvGrpSpPr>
        <p:grpSpPr>
          <a:xfrm>
            <a:off x="5232064" y="57123"/>
            <a:ext cx="1548415" cy="474944"/>
            <a:chOff x="5256641" y="2306625"/>
            <a:chExt cx="1606073" cy="578353"/>
          </a:xfrm>
        </p:grpSpPr>
        <p:sp>
          <p:nvSpPr>
            <p:cNvPr id="422" name="Google Shape;422;p28"/>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23" name="Google Shape;423;p28"/>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425" name="Google Shape;425;p28"/>
          <p:cNvGrpSpPr/>
          <p:nvPr/>
        </p:nvGrpSpPr>
        <p:grpSpPr>
          <a:xfrm>
            <a:off x="2363843" y="54173"/>
            <a:ext cx="1548415" cy="480854"/>
            <a:chOff x="3768859" y="2306625"/>
            <a:chExt cx="1606073" cy="585550"/>
          </a:xfrm>
        </p:grpSpPr>
        <p:sp>
          <p:nvSpPr>
            <p:cNvPr id="426" name="Google Shape;426;p28"/>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27" name="Google Shape;427;p28"/>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429" name="Google Shape;429;p28"/>
          <p:cNvGrpSpPr/>
          <p:nvPr/>
        </p:nvGrpSpPr>
        <p:grpSpPr>
          <a:xfrm>
            <a:off x="3797693" y="57123"/>
            <a:ext cx="1548415" cy="498519"/>
            <a:chOff x="796138" y="2306625"/>
            <a:chExt cx="1606073" cy="607061"/>
          </a:xfrm>
        </p:grpSpPr>
        <p:grpSp>
          <p:nvGrpSpPr>
            <p:cNvPr id="430" name="Google Shape;430;p28"/>
            <p:cNvGrpSpPr/>
            <p:nvPr/>
          </p:nvGrpSpPr>
          <p:grpSpPr>
            <a:xfrm>
              <a:off x="796138" y="2306625"/>
              <a:ext cx="1606073" cy="297225"/>
              <a:chOff x="796138" y="2306625"/>
              <a:chExt cx="1606073" cy="297225"/>
            </a:xfrm>
          </p:grpSpPr>
          <p:sp>
            <p:nvSpPr>
              <p:cNvPr id="431" name="Google Shape;431;p28"/>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32" name="Google Shape;432;p28"/>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28"/>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434" name="Google Shape;434;p28"/>
          <p:cNvGrpSpPr/>
          <p:nvPr/>
        </p:nvGrpSpPr>
        <p:grpSpPr>
          <a:xfrm>
            <a:off x="6663896" y="57123"/>
            <a:ext cx="1548415" cy="474941"/>
            <a:chOff x="6741789" y="2306625"/>
            <a:chExt cx="1606073" cy="578350"/>
          </a:xfrm>
        </p:grpSpPr>
        <p:sp>
          <p:nvSpPr>
            <p:cNvPr id="435" name="Google Shape;435;p28"/>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36" name="Google Shape;436;p28"/>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438" name="Google Shape;438;p28"/>
          <p:cNvGrpSpPr/>
          <p:nvPr/>
        </p:nvGrpSpPr>
        <p:grpSpPr>
          <a:xfrm>
            <a:off x="931574" y="59148"/>
            <a:ext cx="1548327" cy="470917"/>
            <a:chOff x="2283801" y="2306625"/>
            <a:chExt cx="1605982" cy="573450"/>
          </a:xfrm>
        </p:grpSpPr>
        <p:sp>
          <p:nvSpPr>
            <p:cNvPr id="439" name="Google Shape;439;p28"/>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40" name="Google Shape;440;p28"/>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442" name="Google Shape;442;p28"/>
          <p:cNvPicPr preferRelativeResize="0"/>
          <p:nvPr/>
        </p:nvPicPr>
        <p:blipFill>
          <a:blip r:embed="rId4">
            <a:alphaModFix/>
          </a:blip>
          <a:stretch>
            <a:fillRect/>
          </a:stretch>
        </p:blipFill>
        <p:spPr>
          <a:xfrm>
            <a:off x="250500" y="1853841"/>
            <a:ext cx="6703898" cy="3132634"/>
          </a:xfrm>
          <a:prstGeom prst="rect">
            <a:avLst/>
          </a:prstGeom>
          <a:noFill/>
          <a:ln>
            <a:noFill/>
          </a:ln>
        </p:spPr>
      </p:pic>
      <p:pic>
        <p:nvPicPr>
          <p:cNvPr id="443" name="Google Shape;443;p28"/>
          <p:cNvPicPr preferRelativeResize="0"/>
          <p:nvPr/>
        </p:nvPicPr>
        <p:blipFill>
          <a:blip r:embed="rId5">
            <a:alphaModFix/>
          </a:blip>
          <a:stretch>
            <a:fillRect/>
          </a:stretch>
        </p:blipFill>
        <p:spPr>
          <a:xfrm>
            <a:off x="6422625" y="1853849"/>
            <a:ext cx="2618742" cy="3132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9"/>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 - Stadium</a:t>
            </a:r>
            <a:endParaRPr/>
          </a:p>
        </p:txBody>
      </p:sp>
      <p:pic>
        <p:nvPicPr>
          <p:cNvPr id="449" name="Google Shape;449;p29"/>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450" name="Google Shape;450;p29"/>
          <p:cNvGrpSpPr/>
          <p:nvPr/>
        </p:nvGrpSpPr>
        <p:grpSpPr>
          <a:xfrm>
            <a:off x="5232064" y="57123"/>
            <a:ext cx="1548415" cy="474944"/>
            <a:chOff x="5256641" y="2306625"/>
            <a:chExt cx="1606073" cy="578353"/>
          </a:xfrm>
        </p:grpSpPr>
        <p:sp>
          <p:nvSpPr>
            <p:cNvPr id="451" name="Google Shape;451;p29"/>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52" name="Google Shape;452;p29"/>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454" name="Google Shape;454;p29"/>
          <p:cNvGrpSpPr/>
          <p:nvPr/>
        </p:nvGrpSpPr>
        <p:grpSpPr>
          <a:xfrm>
            <a:off x="2363843" y="54173"/>
            <a:ext cx="1548415" cy="480854"/>
            <a:chOff x="3768859" y="2306625"/>
            <a:chExt cx="1606073" cy="585550"/>
          </a:xfrm>
        </p:grpSpPr>
        <p:sp>
          <p:nvSpPr>
            <p:cNvPr id="455" name="Google Shape;455;p29"/>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56" name="Google Shape;456;p29"/>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458" name="Google Shape;458;p29"/>
          <p:cNvGrpSpPr/>
          <p:nvPr/>
        </p:nvGrpSpPr>
        <p:grpSpPr>
          <a:xfrm>
            <a:off x="3797693" y="57123"/>
            <a:ext cx="1548415" cy="498519"/>
            <a:chOff x="796138" y="2306625"/>
            <a:chExt cx="1606073" cy="607061"/>
          </a:xfrm>
        </p:grpSpPr>
        <p:grpSp>
          <p:nvGrpSpPr>
            <p:cNvPr id="459" name="Google Shape;459;p29"/>
            <p:cNvGrpSpPr/>
            <p:nvPr/>
          </p:nvGrpSpPr>
          <p:grpSpPr>
            <a:xfrm>
              <a:off x="796138" y="2306625"/>
              <a:ext cx="1606073" cy="297225"/>
              <a:chOff x="796138" y="2306625"/>
              <a:chExt cx="1606073" cy="297225"/>
            </a:xfrm>
          </p:grpSpPr>
          <p:sp>
            <p:nvSpPr>
              <p:cNvPr id="460" name="Google Shape;460;p29"/>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1" name="Google Shape;461;p29"/>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9"/>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463" name="Google Shape;463;p29"/>
          <p:cNvGrpSpPr/>
          <p:nvPr/>
        </p:nvGrpSpPr>
        <p:grpSpPr>
          <a:xfrm>
            <a:off x="6663896" y="57123"/>
            <a:ext cx="1548415" cy="474941"/>
            <a:chOff x="6741789" y="2306625"/>
            <a:chExt cx="1606073" cy="578350"/>
          </a:xfrm>
        </p:grpSpPr>
        <p:sp>
          <p:nvSpPr>
            <p:cNvPr id="464" name="Google Shape;464;p29"/>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5" name="Google Shape;465;p29"/>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467" name="Google Shape;467;p29"/>
          <p:cNvGrpSpPr/>
          <p:nvPr/>
        </p:nvGrpSpPr>
        <p:grpSpPr>
          <a:xfrm>
            <a:off x="931574" y="59148"/>
            <a:ext cx="1548327" cy="470917"/>
            <a:chOff x="2283801" y="2306625"/>
            <a:chExt cx="1605982" cy="573450"/>
          </a:xfrm>
        </p:grpSpPr>
        <p:sp>
          <p:nvSpPr>
            <p:cNvPr id="468" name="Google Shape;468;p29"/>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9" name="Google Shape;469;p29"/>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471" name="Google Shape;471;p29"/>
          <p:cNvPicPr preferRelativeResize="0"/>
          <p:nvPr/>
        </p:nvPicPr>
        <p:blipFill>
          <a:blip r:embed="rId4">
            <a:alphaModFix/>
          </a:blip>
          <a:stretch>
            <a:fillRect/>
          </a:stretch>
        </p:blipFill>
        <p:spPr>
          <a:xfrm>
            <a:off x="4080250" y="1853838"/>
            <a:ext cx="3148673" cy="3197076"/>
          </a:xfrm>
          <a:prstGeom prst="rect">
            <a:avLst/>
          </a:prstGeom>
          <a:noFill/>
          <a:ln>
            <a:noFill/>
          </a:ln>
        </p:spPr>
      </p:pic>
      <p:pic>
        <p:nvPicPr>
          <p:cNvPr id="472" name="Google Shape;472;p29"/>
          <p:cNvPicPr preferRelativeResize="0"/>
          <p:nvPr/>
        </p:nvPicPr>
        <p:blipFill>
          <a:blip r:embed="rId5">
            <a:alphaModFix/>
          </a:blip>
          <a:stretch>
            <a:fillRect/>
          </a:stretch>
        </p:blipFill>
        <p:spPr>
          <a:xfrm>
            <a:off x="931572" y="1853850"/>
            <a:ext cx="3148673" cy="31970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0"/>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 - Stadium</a:t>
            </a:r>
            <a:endParaRPr/>
          </a:p>
        </p:txBody>
      </p:sp>
      <p:pic>
        <p:nvPicPr>
          <p:cNvPr id="478" name="Google Shape;478;p30"/>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479" name="Google Shape;479;p30"/>
          <p:cNvGrpSpPr/>
          <p:nvPr/>
        </p:nvGrpSpPr>
        <p:grpSpPr>
          <a:xfrm>
            <a:off x="5232064" y="57123"/>
            <a:ext cx="1548415" cy="474944"/>
            <a:chOff x="5256641" y="2306625"/>
            <a:chExt cx="1606073" cy="578353"/>
          </a:xfrm>
        </p:grpSpPr>
        <p:sp>
          <p:nvSpPr>
            <p:cNvPr id="480" name="Google Shape;480;p30"/>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1" name="Google Shape;481;p30"/>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483" name="Google Shape;483;p30"/>
          <p:cNvGrpSpPr/>
          <p:nvPr/>
        </p:nvGrpSpPr>
        <p:grpSpPr>
          <a:xfrm>
            <a:off x="2363843" y="54173"/>
            <a:ext cx="1548415" cy="480854"/>
            <a:chOff x="3768859" y="2306625"/>
            <a:chExt cx="1606073" cy="585550"/>
          </a:xfrm>
        </p:grpSpPr>
        <p:sp>
          <p:nvSpPr>
            <p:cNvPr id="484" name="Google Shape;484;p30"/>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5" name="Google Shape;485;p30"/>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0"/>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487" name="Google Shape;487;p30"/>
          <p:cNvGrpSpPr/>
          <p:nvPr/>
        </p:nvGrpSpPr>
        <p:grpSpPr>
          <a:xfrm>
            <a:off x="3797693" y="57123"/>
            <a:ext cx="1548415" cy="498519"/>
            <a:chOff x="796138" y="2306625"/>
            <a:chExt cx="1606073" cy="607061"/>
          </a:xfrm>
        </p:grpSpPr>
        <p:grpSp>
          <p:nvGrpSpPr>
            <p:cNvPr id="488" name="Google Shape;488;p30"/>
            <p:cNvGrpSpPr/>
            <p:nvPr/>
          </p:nvGrpSpPr>
          <p:grpSpPr>
            <a:xfrm>
              <a:off x="796138" y="2306625"/>
              <a:ext cx="1606073" cy="297225"/>
              <a:chOff x="796138" y="2306625"/>
              <a:chExt cx="1606073" cy="297225"/>
            </a:xfrm>
          </p:grpSpPr>
          <p:sp>
            <p:nvSpPr>
              <p:cNvPr id="489" name="Google Shape;489;p30"/>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0" name="Google Shape;490;p30"/>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30"/>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492" name="Google Shape;492;p30"/>
          <p:cNvGrpSpPr/>
          <p:nvPr/>
        </p:nvGrpSpPr>
        <p:grpSpPr>
          <a:xfrm>
            <a:off x="6663896" y="57123"/>
            <a:ext cx="1548415" cy="474941"/>
            <a:chOff x="6741789" y="2306625"/>
            <a:chExt cx="1606073" cy="578350"/>
          </a:xfrm>
        </p:grpSpPr>
        <p:sp>
          <p:nvSpPr>
            <p:cNvPr id="493" name="Google Shape;493;p30"/>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4" name="Google Shape;494;p30"/>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496" name="Google Shape;496;p30"/>
          <p:cNvGrpSpPr/>
          <p:nvPr/>
        </p:nvGrpSpPr>
        <p:grpSpPr>
          <a:xfrm>
            <a:off x="931574" y="59148"/>
            <a:ext cx="1548327" cy="470917"/>
            <a:chOff x="2283801" y="2306625"/>
            <a:chExt cx="1605982" cy="573450"/>
          </a:xfrm>
        </p:grpSpPr>
        <p:sp>
          <p:nvSpPr>
            <p:cNvPr id="497" name="Google Shape;497;p30"/>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8" name="Google Shape;498;p30"/>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500" name="Google Shape;500;p30"/>
          <p:cNvPicPr preferRelativeResize="0"/>
          <p:nvPr/>
        </p:nvPicPr>
        <p:blipFill>
          <a:blip r:embed="rId4">
            <a:alphaModFix/>
          </a:blip>
          <a:stretch>
            <a:fillRect/>
          </a:stretch>
        </p:blipFill>
        <p:spPr>
          <a:xfrm>
            <a:off x="931575" y="1617200"/>
            <a:ext cx="5982019" cy="3434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1"/>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 - Weather</a:t>
            </a:r>
            <a:endParaRPr/>
          </a:p>
        </p:txBody>
      </p:sp>
      <p:pic>
        <p:nvPicPr>
          <p:cNvPr id="506" name="Google Shape;506;p31"/>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507" name="Google Shape;507;p31"/>
          <p:cNvGrpSpPr/>
          <p:nvPr/>
        </p:nvGrpSpPr>
        <p:grpSpPr>
          <a:xfrm>
            <a:off x="5232064" y="57123"/>
            <a:ext cx="1548415" cy="474944"/>
            <a:chOff x="5256641" y="2306625"/>
            <a:chExt cx="1606073" cy="578353"/>
          </a:xfrm>
        </p:grpSpPr>
        <p:sp>
          <p:nvSpPr>
            <p:cNvPr id="508" name="Google Shape;508;p31"/>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09" name="Google Shape;509;p31"/>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511" name="Google Shape;511;p31"/>
          <p:cNvGrpSpPr/>
          <p:nvPr/>
        </p:nvGrpSpPr>
        <p:grpSpPr>
          <a:xfrm>
            <a:off x="2363843" y="54173"/>
            <a:ext cx="1548415" cy="480854"/>
            <a:chOff x="3768859" y="2306625"/>
            <a:chExt cx="1606073" cy="585550"/>
          </a:xfrm>
        </p:grpSpPr>
        <p:sp>
          <p:nvSpPr>
            <p:cNvPr id="512" name="Google Shape;512;p31"/>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13" name="Google Shape;513;p31"/>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515" name="Google Shape;515;p31"/>
          <p:cNvGrpSpPr/>
          <p:nvPr/>
        </p:nvGrpSpPr>
        <p:grpSpPr>
          <a:xfrm>
            <a:off x="3797693" y="57123"/>
            <a:ext cx="1548415" cy="498519"/>
            <a:chOff x="796138" y="2306625"/>
            <a:chExt cx="1606073" cy="607061"/>
          </a:xfrm>
        </p:grpSpPr>
        <p:grpSp>
          <p:nvGrpSpPr>
            <p:cNvPr id="516" name="Google Shape;516;p31"/>
            <p:cNvGrpSpPr/>
            <p:nvPr/>
          </p:nvGrpSpPr>
          <p:grpSpPr>
            <a:xfrm>
              <a:off x="796138" y="2306625"/>
              <a:ext cx="1606073" cy="297225"/>
              <a:chOff x="796138" y="2306625"/>
              <a:chExt cx="1606073" cy="297225"/>
            </a:xfrm>
          </p:grpSpPr>
          <p:sp>
            <p:nvSpPr>
              <p:cNvPr id="517" name="Google Shape;517;p31"/>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18" name="Google Shape;518;p31"/>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31"/>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520" name="Google Shape;520;p31"/>
          <p:cNvGrpSpPr/>
          <p:nvPr/>
        </p:nvGrpSpPr>
        <p:grpSpPr>
          <a:xfrm>
            <a:off x="6663896" y="57123"/>
            <a:ext cx="1548415" cy="474941"/>
            <a:chOff x="6741789" y="2306625"/>
            <a:chExt cx="1606073" cy="578350"/>
          </a:xfrm>
        </p:grpSpPr>
        <p:sp>
          <p:nvSpPr>
            <p:cNvPr id="521" name="Google Shape;521;p31"/>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22" name="Google Shape;522;p31"/>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524" name="Google Shape;524;p31"/>
          <p:cNvGrpSpPr/>
          <p:nvPr/>
        </p:nvGrpSpPr>
        <p:grpSpPr>
          <a:xfrm>
            <a:off x="931574" y="59148"/>
            <a:ext cx="1548327" cy="470917"/>
            <a:chOff x="2283801" y="2306625"/>
            <a:chExt cx="1605982" cy="573450"/>
          </a:xfrm>
        </p:grpSpPr>
        <p:sp>
          <p:nvSpPr>
            <p:cNvPr id="525" name="Google Shape;525;p31"/>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26" name="Google Shape;526;p31"/>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528" name="Google Shape;528;p31"/>
          <p:cNvPicPr preferRelativeResize="0"/>
          <p:nvPr/>
        </p:nvPicPr>
        <p:blipFill>
          <a:blip r:embed="rId4">
            <a:alphaModFix/>
          </a:blip>
          <a:stretch>
            <a:fillRect/>
          </a:stretch>
        </p:blipFill>
        <p:spPr>
          <a:xfrm>
            <a:off x="837625" y="1804476"/>
            <a:ext cx="7797448" cy="3339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99" name="Google Shape;99;p14"/>
          <p:cNvSpPr txBox="1"/>
          <p:nvPr>
            <p:ph idx="1" type="body"/>
          </p:nvPr>
        </p:nvSpPr>
        <p:spPr>
          <a:xfrm>
            <a:off x="729450" y="1720275"/>
            <a:ext cx="8053800" cy="2784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b="1" lang="en"/>
              <a:t>Introduction and Motivation</a:t>
            </a:r>
            <a:endParaRPr b="1"/>
          </a:p>
          <a:p>
            <a:pPr indent="-311150" lvl="0" marL="457200" rtl="0" algn="l">
              <a:spcBef>
                <a:spcPts val="0"/>
              </a:spcBef>
              <a:spcAft>
                <a:spcPts val="0"/>
              </a:spcAft>
              <a:buSzPts val="1300"/>
              <a:buChar char="●"/>
            </a:pPr>
            <a:r>
              <a:rPr b="1" lang="en"/>
              <a:t>Data Wrangling Methods</a:t>
            </a:r>
            <a:endParaRPr b="1"/>
          </a:p>
          <a:p>
            <a:pPr indent="-298450" lvl="1" marL="914400" rtl="0" algn="l">
              <a:spcBef>
                <a:spcPts val="0"/>
              </a:spcBef>
              <a:spcAft>
                <a:spcPts val="0"/>
              </a:spcAft>
              <a:buSzPts val="1100"/>
              <a:buChar char="○"/>
            </a:pPr>
            <a:r>
              <a:rPr lang="en"/>
              <a:t>Data Acquisition</a:t>
            </a:r>
            <a:endParaRPr/>
          </a:p>
          <a:p>
            <a:pPr indent="-298450" lvl="1" marL="914400" rtl="0" algn="l">
              <a:spcBef>
                <a:spcPts val="0"/>
              </a:spcBef>
              <a:spcAft>
                <a:spcPts val="0"/>
              </a:spcAft>
              <a:buSzPts val="1100"/>
              <a:buChar char="○"/>
            </a:pPr>
            <a:r>
              <a:rPr lang="en"/>
              <a:t>Excel Data Cleaning</a:t>
            </a:r>
            <a:endParaRPr/>
          </a:p>
          <a:p>
            <a:pPr indent="-298450" lvl="1" marL="914400" rtl="0" algn="l">
              <a:spcBef>
                <a:spcPts val="0"/>
              </a:spcBef>
              <a:spcAft>
                <a:spcPts val="0"/>
              </a:spcAft>
              <a:buSzPts val="1100"/>
              <a:buChar char="○"/>
            </a:pPr>
            <a:r>
              <a:rPr lang="en"/>
              <a:t>Tidyverse Data Cleaning</a:t>
            </a:r>
            <a:endParaRPr/>
          </a:p>
          <a:p>
            <a:pPr indent="-311150" lvl="0" marL="457200" rtl="0" algn="l">
              <a:spcBef>
                <a:spcPts val="0"/>
              </a:spcBef>
              <a:spcAft>
                <a:spcPts val="0"/>
              </a:spcAft>
              <a:buSzPts val="1300"/>
              <a:buChar char="●"/>
            </a:pPr>
            <a:r>
              <a:rPr b="1" lang="en"/>
              <a:t>Preliminary Analyses</a:t>
            </a:r>
            <a:endParaRPr b="1"/>
          </a:p>
          <a:p>
            <a:pPr indent="-298450" lvl="1" marL="914400" rtl="0" algn="l">
              <a:spcBef>
                <a:spcPts val="0"/>
              </a:spcBef>
              <a:spcAft>
                <a:spcPts val="0"/>
              </a:spcAft>
              <a:buSzPts val="1100"/>
              <a:buChar char="○"/>
            </a:pPr>
            <a:r>
              <a:rPr lang="en"/>
              <a:t>Word Cloud and </a:t>
            </a:r>
            <a:r>
              <a:rPr lang="en"/>
              <a:t>Exploratory</a:t>
            </a:r>
            <a:r>
              <a:rPr lang="en"/>
              <a:t> Data Analysis</a:t>
            </a:r>
            <a:endParaRPr/>
          </a:p>
          <a:p>
            <a:pPr indent="-298450" lvl="1" marL="914400" rtl="0" algn="l">
              <a:spcBef>
                <a:spcPts val="0"/>
              </a:spcBef>
              <a:spcAft>
                <a:spcPts val="0"/>
              </a:spcAft>
              <a:buSzPts val="1100"/>
              <a:buChar char="○"/>
            </a:pPr>
            <a:r>
              <a:rPr lang="en"/>
              <a:t>Missing Value Analysis</a:t>
            </a:r>
            <a:endParaRPr/>
          </a:p>
          <a:p>
            <a:pPr indent="-298450" lvl="1" marL="914400" rtl="0" algn="l">
              <a:spcBef>
                <a:spcPts val="0"/>
              </a:spcBef>
              <a:spcAft>
                <a:spcPts val="0"/>
              </a:spcAft>
              <a:buSzPts val="1100"/>
              <a:buChar char="○"/>
            </a:pPr>
            <a:r>
              <a:rPr lang="en"/>
              <a:t>The effect of weather conditions on the accuracy of the betting spread</a:t>
            </a:r>
            <a:endParaRPr/>
          </a:p>
          <a:p>
            <a:pPr indent="-311150" lvl="0" marL="457200" rtl="0" algn="l">
              <a:spcBef>
                <a:spcPts val="0"/>
              </a:spcBef>
              <a:spcAft>
                <a:spcPts val="0"/>
              </a:spcAft>
              <a:buSzPts val="1300"/>
              <a:buChar char="●"/>
            </a:pPr>
            <a:r>
              <a:rPr b="1" lang="en"/>
              <a:t>Advanced Modeling</a:t>
            </a:r>
            <a:endParaRPr b="1"/>
          </a:p>
          <a:p>
            <a:pPr indent="-298450" lvl="1" marL="914400" rtl="0" algn="l">
              <a:spcBef>
                <a:spcPts val="0"/>
              </a:spcBef>
              <a:spcAft>
                <a:spcPts val="0"/>
              </a:spcAft>
              <a:buSzPts val="1100"/>
              <a:buChar char="○"/>
            </a:pPr>
            <a:r>
              <a:rPr lang="en"/>
              <a:t>Predictive modeling on the accuracy of the betting spread</a:t>
            </a:r>
            <a:endParaRPr/>
          </a:p>
          <a:p>
            <a:pPr indent="-298450" lvl="1" marL="914400" rtl="0" algn="l">
              <a:spcBef>
                <a:spcPts val="0"/>
              </a:spcBef>
              <a:spcAft>
                <a:spcPts val="0"/>
              </a:spcAft>
              <a:buSzPts val="1100"/>
              <a:buChar char="○"/>
            </a:pPr>
            <a:r>
              <a:rPr lang="en"/>
              <a:t>Network model of team’s performance against spread</a:t>
            </a:r>
            <a:endParaRPr/>
          </a:p>
          <a:p>
            <a:pPr indent="-311150" lvl="0" marL="457200" rtl="0" algn="l">
              <a:spcBef>
                <a:spcPts val="0"/>
              </a:spcBef>
              <a:spcAft>
                <a:spcPts val="0"/>
              </a:spcAft>
              <a:buSzPts val="1300"/>
              <a:buChar char="●"/>
            </a:pPr>
            <a:r>
              <a:rPr b="1" lang="en"/>
              <a:t>Web Scraping</a:t>
            </a:r>
            <a:endParaRPr b="1"/>
          </a:p>
        </p:txBody>
      </p:sp>
      <p:pic>
        <p:nvPicPr>
          <p:cNvPr id="100" name="Google Shape;100;p14"/>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2"/>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 - </a:t>
            </a:r>
            <a:r>
              <a:rPr lang="en"/>
              <a:t>Weather</a:t>
            </a:r>
            <a:endParaRPr/>
          </a:p>
        </p:txBody>
      </p:sp>
      <p:pic>
        <p:nvPicPr>
          <p:cNvPr id="534" name="Google Shape;534;p32"/>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535" name="Google Shape;535;p32"/>
          <p:cNvGrpSpPr/>
          <p:nvPr/>
        </p:nvGrpSpPr>
        <p:grpSpPr>
          <a:xfrm>
            <a:off x="5232064" y="57123"/>
            <a:ext cx="1548415" cy="474944"/>
            <a:chOff x="5256641" y="2306625"/>
            <a:chExt cx="1606073" cy="578353"/>
          </a:xfrm>
        </p:grpSpPr>
        <p:sp>
          <p:nvSpPr>
            <p:cNvPr id="536" name="Google Shape;536;p32"/>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37" name="Google Shape;537;p32"/>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539" name="Google Shape;539;p32"/>
          <p:cNvGrpSpPr/>
          <p:nvPr/>
        </p:nvGrpSpPr>
        <p:grpSpPr>
          <a:xfrm>
            <a:off x="2363843" y="54173"/>
            <a:ext cx="1548415" cy="480854"/>
            <a:chOff x="3768859" y="2306625"/>
            <a:chExt cx="1606073" cy="585550"/>
          </a:xfrm>
        </p:grpSpPr>
        <p:sp>
          <p:nvSpPr>
            <p:cNvPr id="540" name="Google Shape;540;p32"/>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1" name="Google Shape;541;p32"/>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543" name="Google Shape;543;p32"/>
          <p:cNvGrpSpPr/>
          <p:nvPr/>
        </p:nvGrpSpPr>
        <p:grpSpPr>
          <a:xfrm>
            <a:off x="3797693" y="57123"/>
            <a:ext cx="1548415" cy="498519"/>
            <a:chOff x="796138" y="2306625"/>
            <a:chExt cx="1606073" cy="607061"/>
          </a:xfrm>
        </p:grpSpPr>
        <p:grpSp>
          <p:nvGrpSpPr>
            <p:cNvPr id="544" name="Google Shape;544;p32"/>
            <p:cNvGrpSpPr/>
            <p:nvPr/>
          </p:nvGrpSpPr>
          <p:grpSpPr>
            <a:xfrm>
              <a:off x="796138" y="2306625"/>
              <a:ext cx="1606073" cy="297225"/>
              <a:chOff x="796138" y="2306625"/>
              <a:chExt cx="1606073" cy="297225"/>
            </a:xfrm>
          </p:grpSpPr>
          <p:sp>
            <p:nvSpPr>
              <p:cNvPr id="545" name="Google Shape;545;p32"/>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6" name="Google Shape;546;p32"/>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32"/>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548" name="Google Shape;548;p32"/>
          <p:cNvGrpSpPr/>
          <p:nvPr/>
        </p:nvGrpSpPr>
        <p:grpSpPr>
          <a:xfrm>
            <a:off x="6663896" y="57123"/>
            <a:ext cx="1548415" cy="474941"/>
            <a:chOff x="6741789" y="2306625"/>
            <a:chExt cx="1606073" cy="578350"/>
          </a:xfrm>
        </p:grpSpPr>
        <p:sp>
          <p:nvSpPr>
            <p:cNvPr id="549" name="Google Shape;549;p32"/>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0" name="Google Shape;550;p32"/>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552" name="Google Shape;552;p32"/>
          <p:cNvGrpSpPr/>
          <p:nvPr/>
        </p:nvGrpSpPr>
        <p:grpSpPr>
          <a:xfrm>
            <a:off x="931574" y="59148"/>
            <a:ext cx="1548327" cy="470917"/>
            <a:chOff x="2283801" y="2306625"/>
            <a:chExt cx="1605982" cy="573450"/>
          </a:xfrm>
        </p:grpSpPr>
        <p:sp>
          <p:nvSpPr>
            <p:cNvPr id="553" name="Google Shape;553;p32"/>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4" name="Google Shape;554;p32"/>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556" name="Google Shape;556;p32"/>
          <p:cNvPicPr preferRelativeResize="0"/>
          <p:nvPr/>
        </p:nvPicPr>
        <p:blipFill>
          <a:blip r:embed="rId4">
            <a:alphaModFix/>
          </a:blip>
          <a:stretch>
            <a:fillRect/>
          </a:stretch>
        </p:blipFill>
        <p:spPr>
          <a:xfrm>
            <a:off x="805500" y="1853850"/>
            <a:ext cx="7612652" cy="3289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3"/>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 - Spread Accuracy</a:t>
            </a:r>
            <a:endParaRPr/>
          </a:p>
        </p:txBody>
      </p:sp>
      <p:pic>
        <p:nvPicPr>
          <p:cNvPr id="562" name="Google Shape;562;p33"/>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563" name="Google Shape;563;p33"/>
          <p:cNvGrpSpPr/>
          <p:nvPr/>
        </p:nvGrpSpPr>
        <p:grpSpPr>
          <a:xfrm>
            <a:off x="5232064" y="57123"/>
            <a:ext cx="1548415" cy="474944"/>
            <a:chOff x="5256641" y="2306625"/>
            <a:chExt cx="1606073" cy="578353"/>
          </a:xfrm>
        </p:grpSpPr>
        <p:sp>
          <p:nvSpPr>
            <p:cNvPr id="564" name="Google Shape;564;p33"/>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65" name="Google Shape;565;p33"/>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567" name="Google Shape;567;p33"/>
          <p:cNvGrpSpPr/>
          <p:nvPr/>
        </p:nvGrpSpPr>
        <p:grpSpPr>
          <a:xfrm>
            <a:off x="2363843" y="54173"/>
            <a:ext cx="1548415" cy="480854"/>
            <a:chOff x="3768859" y="2306625"/>
            <a:chExt cx="1606073" cy="585550"/>
          </a:xfrm>
        </p:grpSpPr>
        <p:sp>
          <p:nvSpPr>
            <p:cNvPr id="568" name="Google Shape;568;p33"/>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69" name="Google Shape;569;p33"/>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571" name="Google Shape;571;p33"/>
          <p:cNvGrpSpPr/>
          <p:nvPr/>
        </p:nvGrpSpPr>
        <p:grpSpPr>
          <a:xfrm>
            <a:off x="3797693" y="57123"/>
            <a:ext cx="1548415" cy="498519"/>
            <a:chOff x="796138" y="2306625"/>
            <a:chExt cx="1606073" cy="607061"/>
          </a:xfrm>
        </p:grpSpPr>
        <p:grpSp>
          <p:nvGrpSpPr>
            <p:cNvPr id="572" name="Google Shape;572;p33"/>
            <p:cNvGrpSpPr/>
            <p:nvPr/>
          </p:nvGrpSpPr>
          <p:grpSpPr>
            <a:xfrm>
              <a:off x="796138" y="2306625"/>
              <a:ext cx="1606073" cy="297225"/>
              <a:chOff x="796138" y="2306625"/>
              <a:chExt cx="1606073" cy="297225"/>
            </a:xfrm>
          </p:grpSpPr>
          <p:sp>
            <p:nvSpPr>
              <p:cNvPr id="573" name="Google Shape;573;p33"/>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74" name="Google Shape;574;p33"/>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33"/>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576" name="Google Shape;576;p33"/>
          <p:cNvGrpSpPr/>
          <p:nvPr/>
        </p:nvGrpSpPr>
        <p:grpSpPr>
          <a:xfrm>
            <a:off x="6663896" y="57123"/>
            <a:ext cx="1548415" cy="474941"/>
            <a:chOff x="6741789" y="2306625"/>
            <a:chExt cx="1606073" cy="578350"/>
          </a:xfrm>
        </p:grpSpPr>
        <p:sp>
          <p:nvSpPr>
            <p:cNvPr id="577" name="Google Shape;577;p33"/>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78" name="Google Shape;578;p33"/>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580" name="Google Shape;580;p33"/>
          <p:cNvGrpSpPr/>
          <p:nvPr/>
        </p:nvGrpSpPr>
        <p:grpSpPr>
          <a:xfrm>
            <a:off x="931574" y="59148"/>
            <a:ext cx="1548327" cy="470917"/>
            <a:chOff x="2283801" y="2306625"/>
            <a:chExt cx="1605982" cy="573450"/>
          </a:xfrm>
        </p:grpSpPr>
        <p:sp>
          <p:nvSpPr>
            <p:cNvPr id="581" name="Google Shape;581;p33"/>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82" name="Google Shape;582;p33"/>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584" name="Google Shape;584;p33"/>
          <p:cNvPicPr preferRelativeResize="0"/>
          <p:nvPr/>
        </p:nvPicPr>
        <p:blipFill>
          <a:blip r:embed="rId4">
            <a:alphaModFix/>
          </a:blip>
          <a:stretch>
            <a:fillRect/>
          </a:stretch>
        </p:blipFill>
        <p:spPr>
          <a:xfrm>
            <a:off x="0" y="571513"/>
            <a:ext cx="9144003" cy="45719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4"/>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Variation in Spread Accuracy Over Time</a:t>
            </a:r>
            <a:endParaRPr/>
          </a:p>
        </p:txBody>
      </p:sp>
      <p:sp>
        <p:nvSpPr>
          <p:cNvPr id="590" name="Google Shape;590;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591" name="Google Shape;591;p34"/>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592" name="Google Shape;592;p34"/>
          <p:cNvGrpSpPr/>
          <p:nvPr/>
        </p:nvGrpSpPr>
        <p:grpSpPr>
          <a:xfrm>
            <a:off x="5232064" y="57123"/>
            <a:ext cx="1548415" cy="474944"/>
            <a:chOff x="5256641" y="2306625"/>
            <a:chExt cx="1606073" cy="578353"/>
          </a:xfrm>
        </p:grpSpPr>
        <p:sp>
          <p:nvSpPr>
            <p:cNvPr id="593" name="Google Shape;593;p34"/>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94" name="Google Shape;594;p34"/>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596" name="Google Shape;596;p34"/>
          <p:cNvGrpSpPr/>
          <p:nvPr/>
        </p:nvGrpSpPr>
        <p:grpSpPr>
          <a:xfrm>
            <a:off x="2363843" y="54173"/>
            <a:ext cx="1548415" cy="480854"/>
            <a:chOff x="3768859" y="2306625"/>
            <a:chExt cx="1606073" cy="585550"/>
          </a:xfrm>
        </p:grpSpPr>
        <p:sp>
          <p:nvSpPr>
            <p:cNvPr id="597" name="Google Shape;597;p34"/>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98" name="Google Shape;598;p34"/>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600" name="Google Shape;600;p34"/>
          <p:cNvGrpSpPr/>
          <p:nvPr/>
        </p:nvGrpSpPr>
        <p:grpSpPr>
          <a:xfrm>
            <a:off x="3797693" y="57123"/>
            <a:ext cx="1548415" cy="498519"/>
            <a:chOff x="796138" y="2306625"/>
            <a:chExt cx="1606073" cy="607061"/>
          </a:xfrm>
        </p:grpSpPr>
        <p:grpSp>
          <p:nvGrpSpPr>
            <p:cNvPr id="601" name="Google Shape;601;p34"/>
            <p:cNvGrpSpPr/>
            <p:nvPr/>
          </p:nvGrpSpPr>
          <p:grpSpPr>
            <a:xfrm>
              <a:off x="796138" y="2306625"/>
              <a:ext cx="1606073" cy="297225"/>
              <a:chOff x="796138" y="2306625"/>
              <a:chExt cx="1606073" cy="297225"/>
            </a:xfrm>
          </p:grpSpPr>
          <p:sp>
            <p:nvSpPr>
              <p:cNvPr id="602" name="Google Shape;602;p34"/>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03" name="Google Shape;603;p34"/>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34"/>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605" name="Google Shape;605;p34"/>
          <p:cNvGrpSpPr/>
          <p:nvPr/>
        </p:nvGrpSpPr>
        <p:grpSpPr>
          <a:xfrm>
            <a:off x="6663896" y="57123"/>
            <a:ext cx="1548415" cy="474941"/>
            <a:chOff x="6741789" y="2306625"/>
            <a:chExt cx="1606073" cy="578350"/>
          </a:xfrm>
        </p:grpSpPr>
        <p:sp>
          <p:nvSpPr>
            <p:cNvPr id="606" name="Google Shape;606;p34"/>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07" name="Google Shape;607;p34"/>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609" name="Google Shape;609;p34"/>
          <p:cNvGrpSpPr/>
          <p:nvPr/>
        </p:nvGrpSpPr>
        <p:grpSpPr>
          <a:xfrm>
            <a:off x="931574" y="59148"/>
            <a:ext cx="1548327" cy="470917"/>
            <a:chOff x="2283801" y="2306625"/>
            <a:chExt cx="1605982" cy="573450"/>
          </a:xfrm>
        </p:grpSpPr>
        <p:sp>
          <p:nvSpPr>
            <p:cNvPr id="610" name="Google Shape;610;p34"/>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11" name="Google Shape;611;p34"/>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613" name="Google Shape;613;p34"/>
          <p:cNvPicPr preferRelativeResize="0"/>
          <p:nvPr/>
        </p:nvPicPr>
        <p:blipFill>
          <a:blip r:embed="rId4">
            <a:alphaModFix/>
          </a:blip>
          <a:stretch>
            <a:fillRect/>
          </a:stretch>
        </p:blipFill>
        <p:spPr>
          <a:xfrm>
            <a:off x="1866904" y="1617200"/>
            <a:ext cx="5409976" cy="329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35"/>
          <p:cNvPicPr preferRelativeResize="0"/>
          <p:nvPr/>
        </p:nvPicPr>
        <p:blipFill rotWithShape="1">
          <a:blip r:embed="rId3">
            <a:alphaModFix amt="30000"/>
          </a:blip>
          <a:srcRect b="45461" l="38738" r="29888" t="34676"/>
          <a:stretch/>
        </p:blipFill>
        <p:spPr>
          <a:xfrm>
            <a:off x="1525552" y="0"/>
            <a:ext cx="6092874" cy="5143501"/>
          </a:xfrm>
          <a:prstGeom prst="rect">
            <a:avLst/>
          </a:prstGeom>
          <a:noFill/>
          <a:ln>
            <a:noFill/>
          </a:ln>
        </p:spPr>
      </p:pic>
      <p:sp>
        <p:nvSpPr>
          <p:cNvPr id="619" name="Google Shape;619;p35"/>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Preliminary Analyses: </a:t>
            </a:r>
            <a:endParaRPr/>
          </a:p>
          <a:p>
            <a:pPr indent="0" lvl="0" marL="0" rtl="0" algn="ctr">
              <a:spcBef>
                <a:spcPts val="0"/>
              </a:spcBef>
              <a:spcAft>
                <a:spcPts val="0"/>
              </a:spcAft>
              <a:buNone/>
            </a:pPr>
            <a:r>
              <a:rPr lang="en"/>
              <a:t>i</a:t>
            </a:r>
            <a:r>
              <a:rPr lang="en"/>
              <a:t>i. The effect of weather</a:t>
            </a:r>
            <a:r>
              <a:rPr lang="en"/>
              <a:t> conditions on the accuracy</a:t>
            </a:r>
            <a:r>
              <a:rPr lang="en"/>
              <a:t> of the betting spread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6"/>
          <p:cNvSpPr txBox="1"/>
          <p:nvPr>
            <p:ph type="title"/>
          </p:nvPr>
        </p:nvSpPr>
        <p:spPr>
          <a:xfrm>
            <a:off x="729450" y="85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Missing Values</a:t>
            </a:r>
            <a:endParaRPr/>
          </a:p>
        </p:txBody>
      </p:sp>
      <p:sp>
        <p:nvSpPr>
          <p:cNvPr id="625" name="Google Shape;625;p36"/>
          <p:cNvSpPr txBox="1"/>
          <p:nvPr>
            <p:ph idx="1" type="body"/>
          </p:nvPr>
        </p:nvSpPr>
        <p:spPr>
          <a:xfrm>
            <a:off x="729450" y="1440825"/>
            <a:ext cx="7688700" cy="289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Betting-related data missing pre-1978</a:t>
            </a:r>
            <a:endParaRPr/>
          </a:p>
          <a:p>
            <a:pPr indent="-311150" lvl="0" marL="457200" rtl="0" algn="l">
              <a:spcBef>
                <a:spcPts val="1200"/>
              </a:spcBef>
              <a:spcAft>
                <a:spcPts val="0"/>
              </a:spcAft>
              <a:buSzPts val="1300"/>
              <a:buChar char="●"/>
            </a:pPr>
            <a:r>
              <a:rPr lang="en"/>
              <a:t>Favored team</a:t>
            </a:r>
            <a:endParaRPr/>
          </a:p>
          <a:p>
            <a:pPr indent="-311150" lvl="0" marL="457200" rtl="0" algn="l">
              <a:spcBef>
                <a:spcPts val="0"/>
              </a:spcBef>
              <a:spcAft>
                <a:spcPts val="0"/>
              </a:spcAft>
              <a:buSzPts val="1300"/>
              <a:buChar char="●"/>
            </a:pPr>
            <a:r>
              <a:rPr lang="en"/>
              <a:t>Spread</a:t>
            </a:r>
            <a:endParaRPr/>
          </a:p>
          <a:p>
            <a:pPr indent="-311150" lvl="0" marL="457200" rtl="0" algn="l">
              <a:spcBef>
                <a:spcPts val="0"/>
              </a:spcBef>
              <a:spcAft>
                <a:spcPts val="0"/>
              </a:spcAft>
              <a:buSzPts val="1300"/>
              <a:buChar char="●"/>
            </a:pPr>
            <a:r>
              <a:rPr lang="en"/>
              <a:t>Over/under line</a:t>
            </a:r>
            <a:endParaRPr/>
          </a:p>
          <a:p>
            <a:pPr indent="0" lvl="0" marL="0" rtl="0" algn="l">
              <a:spcBef>
                <a:spcPts val="1200"/>
              </a:spcBef>
              <a:spcAft>
                <a:spcPts val="1200"/>
              </a:spcAft>
              <a:buNone/>
            </a:pPr>
            <a:r>
              <a:t/>
            </a:r>
            <a:endParaRPr/>
          </a:p>
        </p:txBody>
      </p:sp>
      <p:pic>
        <p:nvPicPr>
          <p:cNvPr id="626" name="Google Shape;626;p36"/>
          <p:cNvPicPr preferRelativeResize="0"/>
          <p:nvPr/>
        </p:nvPicPr>
        <p:blipFill>
          <a:blip r:embed="rId3">
            <a:alphaModFix/>
          </a:blip>
          <a:stretch>
            <a:fillRect/>
          </a:stretch>
        </p:blipFill>
        <p:spPr>
          <a:xfrm>
            <a:off x="3578475" y="1318650"/>
            <a:ext cx="5492375" cy="3391725"/>
          </a:xfrm>
          <a:prstGeom prst="rect">
            <a:avLst/>
          </a:prstGeom>
          <a:noFill/>
          <a:ln>
            <a:noFill/>
          </a:ln>
        </p:spPr>
      </p:pic>
      <p:pic>
        <p:nvPicPr>
          <p:cNvPr id="627" name="Google Shape;627;p36"/>
          <p:cNvPicPr preferRelativeResize="0"/>
          <p:nvPr/>
        </p:nvPicPr>
        <p:blipFill rotWithShape="1">
          <a:blip r:embed="rId4">
            <a:alphaModFix/>
          </a:blip>
          <a:srcRect b="45461" l="38738" r="29888" t="34676"/>
          <a:stretch/>
        </p:blipFill>
        <p:spPr>
          <a:xfrm>
            <a:off x="8418150" y="0"/>
            <a:ext cx="725848" cy="612741"/>
          </a:xfrm>
          <a:prstGeom prst="rect">
            <a:avLst/>
          </a:prstGeom>
          <a:noFill/>
          <a:ln>
            <a:noFill/>
          </a:ln>
        </p:spPr>
      </p:pic>
      <p:grpSp>
        <p:nvGrpSpPr>
          <p:cNvPr id="628" name="Google Shape;628;p36"/>
          <p:cNvGrpSpPr/>
          <p:nvPr/>
        </p:nvGrpSpPr>
        <p:grpSpPr>
          <a:xfrm>
            <a:off x="5232064" y="57123"/>
            <a:ext cx="1548415" cy="474944"/>
            <a:chOff x="5256641" y="2306625"/>
            <a:chExt cx="1606073" cy="578353"/>
          </a:xfrm>
        </p:grpSpPr>
        <p:sp>
          <p:nvSpPr>
            <p:cNvPr id="629" name="Google Shape;629;p36"/>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0" name="Google Shape;630;p36"/>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6"/>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632" name="Google Shape;632;p36"/>
          <p:cNvGrpSpPr/>
          <p:nvPr/>
        </p:nvGrpSpPr>
        <p:grpSpPr>
          <a:xfrm>
            <a:off x="2363843" y="54173"/>
            <a:ext cx="1548415" cy="480854"/>
            <a:chOff x="3768859" y="2306625"/>
            <a:chExt cx="1606073" cy="585550"/>
          </a:xfrm>
        </p:grpSpPr>
        <p:sp>
          <p:nvSpPr>
            <p:cNvPr id="633" name="Google Shape;633;p36"/>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4" name="Google Shape;634;p36"/>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636" name="Google Shape;636;p36"/>
          <p:cNvGrpSpPr/>
          <p:nvPr/>
        </p:nvGrpSpPr>
        <p:grpSpPr>
          <a:xfrm>
            <a:off x="3797693" y="57123"/>
            <a:ext cx="1548415" cy="498519"/>
            <a:chOff x="796138" y="2306625"/>
            <a:chExt cx="1606073" cy="607061"/>
          </a:xfrm>
        </p:grpSpPr>
        <p:grpSp>
          <p:nvGrpSpPr>
            <p:cNvPr id="637" name="Google Shape;637;p36"/>
            <p:cNvGrpSpPr/>
            <p:nvPr/>
          </p:nvGrpSpPr>
          <p:grpSpPr>
            <a:xfrm>
              <a:off x="796138" y="2306625"/>
              <a:ext cx="1606073" cy="297225"/>
              <a:chOff x="796138" y="2306625"/>
              <a:chExt cx="1606073" cy="297225"/>
            </a:xfrm>
          </p:grpSpPr>
          <p:sp>
            <p:nvSpPr>
              <p:cNvPr id="638" name="Google Shape;638;p36"/>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9" name="Google Shape;639;p36"/>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36"/>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641" name="Google Shape;641;p36"/>
          <p:cNvGrpSpPr/>
          <p:nvPr/>
        </p:nvGrpSpPr>
        <p:grpSpPr>
          <a:xfrm>
            <a:off x="6663896" y="57123"/>
            <a:ext cx="1548415" cy="474941"/>
            <a:chOff x="6741789" y="2306625"/>
            <a:chExt cx="1606073" cy="578350"/>
          </a:xfrm>
        </p:grpSpPr>
        <p:sp>
          <p:nvSpPr>
            <p:cNvPr id="642" name="Google Shape;642;p36"/>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43" name="Google Shape;643;p36"/>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645" name="Google Shape;645;p36"/>
          <p:cNvGrpSpPr/>
          <p:nvPr/>
        </p:nvGrpSpPr>
        <p:grpSpPr>
          <a:xfrm>
            <a:off x="931574" y="59148"/>
            <a:ext cx="1548327" cy="470917"/>
            <a:chOff x="2283801" y="2306625"/>
            <a:chExt cx="1605982" cy="573450"/>
          </a:xfrm>
        </p:grpSpPr>
        <p:sp>
          <p:nvSpPr>
            <p:cNvPr id="646" name="Google Shape;646;p36"/>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47" name="Google Shape;647;p36"/>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6"/>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cxnSp>
        <p:nvCxnSpPr>
          <p:cNvPr id="649" name="Google Shape;649;p36"/>
          <p:cNvCxnSpPr/>
          <p:nvPr/>
        </p:nvCxnSpPr>
        <p:spPr>
          <a:xfrm flipH="1">
            <a:off x="6121125" y="791800"/>
            <a:ext cx="10500" cy="3555900"/>
          </a:xfrm>
          <a:prstGeom prst="straightConnector1">
            <a:avLst/>
          </a:prstGeom>
          <a:noFill/>
          <a:ln cap="flat" cmpd="sng" w="28575">
            <a:solidFill>
              <a:srgbClr val="FF0000"/>
            </a:solidFill>
            <a:prstDash val="solid"/>
            <a:round/>
            <a:headEnd len="med" w="med" type="none"/>
            <a:tailEnd len="med" w="med" type="none"/>
          </a:ln>
        </p:spPr>
      </p:cxnSp>
      <p:sp>
        <p:nvSpPr>
          <p:cNvPr id="650" name="Google Shape;650;p36"/>
          <p:cNvSpPr/>
          <p:nvPr/>
        </p:nvSpPr>
        <p:spPr>
          <a:xfrm>
            <a:off x="4587275" y="1786475"/>
            <a:ext cx="758700" cy="9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6"/>
          <p:cNvSpPr/>
          <p:nvPr/>
        </p:nvSpPr>
        <p:spPr>
          <a:xfrm>
            <a:off x="4648050" y="2933550"/>
            <a:ext cx="758700" cy="9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6"/>
          <p:cNvSpPr/>
          <p:nvPr/>
        </p:nvSpPr>
        <p:spPr>
          <a:xfrm>
            <a:off x="4587275" y="3426225"/>
            <a:ext cx="758700" cy="9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6"/>
          <p:cNvSpPr/>
          <p:nvPr/>
        </p:nvSpPr>
        <p:spPr>
          <a:xfrm>
            <a:off x="3756200" y="3918900"/>
            <a:ext cx="1589700" cy="9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7"/>
          <p:cNvSpPr txBox="1"/>
          <p:nvPr>
            <p:ph type="title"/>
          </p:nvPr>
        </p:nvSpPr>
        <p:spPr>
          <a:xfrm>
            <a:off x="729450" y="85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Weather and Football</a:t>
            </a:r>
            <a:endParaRPr/>
          </a:p>
        </p:txBody>
      </p:sp>
      <p:sp>
        <p:nvSpPr>
          <p:cNvPr id="659" name="Google Shape;659;p37"/>
          <p:cNvSpPr txBox="1"/>
          <p:nvPr>
            <p:ph idx="1" type="body"/>
          </p:nvPr>
        </p:nvSpPr>
        <p:spPr>
          <a:xfrm>
            <a:off x="385800" y="4151250"/>
            <a:ext cx="7688700" cy="9240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a:t>Go Bills!!!!</a:t>
            </a:r>
            <a:endParaRPr/>
          </a:p>
        </p:txBody>
      </p:sp>
      <p:pic>
        <p:nvPicPr>
          <p:cNvPr id="660" name="Google Shape;660;p37"/>
          <p:cNvPicPr preferRelativeResize="0"/>
          <p:nvPr/>
        </p:nvPicPr>
        <p:blipFill>
          <a:blip r:embed="rId3">
            <a:alphaModFix/>
          </a:blip>
          <a:stretch>
            <a:fillRect/>
          </a:stretch>
        </p:blipFill>
        <p:spPr>
          <a:xfrm>
            <a:off x="2634800" y="1351800"/>
            <a:ext cx="5386794" cy="35939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8"/>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Variables related to weather conditions</a:t>
            </a:r>
            <a:endParaRPr/>
          </a:p>
        </p:txBody>
      </p:sp>
      <p:sp>
        <p:nvSpPr>
          <p:cNvPr id="666" name="Google Shape;666;p38"/>
          <p:cNvSpPr txBox="1"/>
          <p:nvPr>
            <p:ph idx="1" type="body"/>
          </p:nvPr>
        </p:nvSpPr>
        <p:spPr>
          <a:xfrm>
            <a:off x="729450" y="1777525"/>
            <a:ext cx="7688700" cy="1471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Temperature</a:t>
            </a:r>
            <a:endParaRPr sz="1800"/>
          </a:p>
          <a:p>
            <a:pPr indent="-342900" lvl="0" marL="457200" rtl="0" algn="l">
              <a:spcBef>
                <a:spcPts val="0"/>
              </a:spcBef>
              <a:spcAft>
                <a:spcPts val="0"/>
              </a:spcAft>
              <a:buSzPts val="1800"/>
              <a:buChar char="●"/>
            </a:pPr>
            <a:r>
              <a:rPr lang="en" sz="1800"/>
              <a:t>Wind (mph)</a:t>
            </a:r>
            <a:endParaRPr sz="1800"/>
          </a:p>
          <a:p>
            <a:pPr indent="-342900" lvl="0" marL="457200" rtl="0" algn="l">
              <a:spcBef>
                <a:spcPts val="0"/>
              </a:spcBef>
              <a:spcAft>
                <a:spcPts val="0"/>
              </a:spcAft>
              <a:buSzPts val="1800"/>
              <a:buChar char="●"/>
            </a:pPr>
            <a:r>
              <a:rPr lang="en" sz="1800"/>
              <a:t>Humidity</a:t>
            </a:r>
            <a:endParaRPr sz="1800"/>
          </a:p>
          <a:p>
            <a:pPr indent="-342900" lvl="0" marL="457200" rtl="0" algn="l">
              <a:spcBef>
                <a:spcPts val="0"/>
              </a:spcBef>
              <a:spcAft>
                <a:spcPts val="0"/>
              </a:spcAft>
              <a:buSzPts val="1800"/>
              <a:buChar char="●"/>
            </a:pPr>
            <a:r>
              <a:rPr lang="en" sz="1800"/>
              <a:t>Whether or not the stadium has a dome (roof)</a:t>
            </a:r>
            <a:endParaRPr sz="1800"/>
          </a:p>
        </p:txBody>
      </p:sp>
      <p:sp>
        <p:nvSpPr>
          <p:cNvPr id="667" name="Google Shape;667;p38"/>
          <p:cNvSpPr txBox="1"/>
          <p:nvPr>
            <p:ph type="title"/>
          </p:nvPr>
        </p:nvSpPr>
        <p:spPr>
          <a:xfrm>
            <a:off x="730350" y="3372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Outcome variable</a:t>
            </a:r>
            <a:endParaRPr/>
          </a:p>
        </p:txBody>
      </p:sp>
      <p:sp>
        <p:nvSpPr>
          <p:cNvPr id="668" name="Google Shape;668;p38"/>
          <p:cNvSpPr txBox="1"/>
          <p:nvPr>
            <p:ph idx="1" type="body"/>
          </p:nvPr>
        </p:nvSpPr>
        <p:spPr>
          <a:xfrm>
            <a:off x="728550" y="3907550"/>
            <a:ext cx="8349600" cy="123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Our measurement of the accuracy of the spread</a:t>
            </a:r>
            <a:endParaRPr sz="1800"/>
          </a:p>
          <a:p>
            <a:pPr indent="0" lvl="0" marL="0" rtl="0" algn="l">
              <a:spcBef>
                <a:spcPts val="1200"/>
              </a:spcBef>
              <a:spcAft>
                <a:spcPts val="1200"/>
              </a:spcAft>
              <a:buNone/>
            </a:pPr>
            <a:r>
              <a:rPr lang="en" sz="1800"/>
              <a:t>Continuous variables can be visualized in a scatter plot with regression analysis</a:t>
            </a:r>
            <a:endParaRPr sz="1800"/>
          </a:p>
        </p:txBody>
      </p:sp>
      <p:pic>
        <p:nvPicPr>
          <p:cNvPr id="669" name="Google Shape;669;p38"/>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670" name="Google Shape;670;p38"/>
          <p:cNvGrpSpPr/>
          <p:nvPr/>
        </p:nvGrpSpPr>
        <p:grpSpPr>
          <a:xfrm>
            <a:off x="5232064" y="57123"/>
            <a:ext cx="1548415" cy="474944"/>
            <a:chOff x="5256641" y="2306625"/>
            <a:chExt cx="1606073" cy="578353"/>
          </a:xfrm>
        </p:grpSpPr>
        <p:sp>
          <p:nvSpPr>
            <p:cNvPr id="671" name="Google Shape;671;p38"/>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72" name="Google Shape;672;p38"/>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674" name="Google Shape;674;p38"/>
          <p:cNvGrpSpPr/>
          <p:nvPr/>
        </p:nvGrpSpPr>
        <p:grpSpPr>
          <a:xfrm>
            <a:off x="2363843" y="54173"/>
            <a:ext cx="1548415" cy="480854"/>
            <a:chOff x="3768859" y="2306625"/>
            <a:chExt cx="1606073" cy="585550"/>
          </a:xfrm>
        </p:grpSpPr>
        <p:sp>
          <p:nvSpPr>
            <p:cNvPr id="675" name="Google Shape;675;p38"/>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76" name="Google Shape;676;p38"/>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678" name="Google Shape;678;p38"/>
          <p:cNvGrpSpPr/>
          <p:nvPr/>
        </p:nvGrpSpPr>
        <p:grpSpPr>
          <a:xfrm>
            <a:off x="3797693" y="57123"/>
            <a:ext cx="1548415" cy="498519"/>
            <a:chOff x="796138" y="2306625"/>
            <a:chExt cx="1606073" cy="607061"/>
          </a:xfrm>
        </p:grpSpPr>
        <p:grpSp>
          <p:nvGrpSpPr>
            <p:cNvPr id="679" name="Google Shape;679;p38"/>
            <p:cNvGrpSpPr/>
            <p:nvPr/>
          </p:nvGrpSpPr>
          <p:grpSpPr>
            <a:xfrm>
              <a:off x="796138" y="2306625"/>
              <a:ext cx="1606073" cy="297225"/>
              <a:chOff x="796138" y="2306625"/>
              <a:chExt cx="1606073" cy="297225"/>
            </a:xfrm>
          </p:grpSpPr>
          <p:sp>
            <p:nvSpPr>
              <p:cNvPr id="680" name="Google Shape;680;p38"/>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81" name="Google Shape;681;p38"/>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38"/>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683" name="Google Shape;683;p38"/>
          <p:cNvGrpSpPr/>
          <p:nvPr/>
        </p:nvGrpSpPr>
        <p:grpSpPr>
          <a:xfrm>
            <a:off x="6663896" y="57123"/>
            <a:ext cx="1548415" cy="474941"/>
            <a:chOff x="6741789" y="2306625"/>
            <a:chExt cx="1606073" cy="578350"/>
          </a:xfrm>
        </p:grpSpPr>
        <p:sp>
          <p:nvSpPr>
            <p:cNvPr id="684" name="Google Shape;684;p38"/>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85" name="Google Shape;685;p38"/>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687" name="Google Shape;687;p38"/>
          <p:cNvGrpSpPr/>
          <p:nvPr/>
        </p:nvGrpSpPr>
        <p:grpSpPr>
          <a:xfrm>
            <a:off x="931574" y="59148"/>
            <a:ext cx="1548327" cy="470917"/>
            <a:chOff x="2283801" y="2306625"/>
            <a:chExt cx="1605982" cy="573450"/>
          </a:xfrm>
        </p:grpSpPr>
        <p:sp>
          <p:nvSpPr>
            <p:cNvPr id="688" name="Google Shape;688;p38"/>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89" name="Google Shape;689;p38"/>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9"/>
          <p:cNvSpPr txBox="1"/>
          <p:nvPr>
            <p:ph type="title"/>
          </p:nvPr>
        </p:nvSpPr>
        <p:spPr>
          <a:xfrm>
            <a:off x="727550" y="839613"/>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Examining the correlation between weather variables and the accuracy of the spread</a:t>
            </a:r>
            <a:endParaRPr/>
          </a:p>
        </p:txBody>
      </p:sp>
      <p:pic>
        <p:nvPicPr>
          <p:cNvPr id="696" name="Google Shape;696;p39"/>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sp>
        <p:nvSpPr>
          <p:cNvPr id="697" name="Google Shape;697;p39"/>
          <p:cNvSpPr txBox="1"/>
          <p:nvPr/>
        </p:nvSpPr>
        <p:spPr>
          <a:xfrm>
            <a:off x="547425" y="4105400"/>
            <a:ext cx="231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Temperature: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 = -0.02477375</a:t>
            </a:r>
            <a:endParaRPr>
              <a:latin typeface="Lato"/>
              <a:ea typeface="Lato"/>
              <a:cs typeface="Lato"/>
              <a:sym typeface="Lato"/>
            </a:endParaRPr>
          </a:p>
        </p:txBody>
      </p:sp>
      <p:sp>
        <p:nvSpPr>
          <p:cNvPr id="698" name="Google Shape;698;p39"/>
          <p:cNvSpPr txBox="1"/>
          <p:nvPr/>
        </p:nvSpPr>
        <p:spPr>
          <a:xfrm>
            <a:off x="3413700" y="4105400"/>
            <a:ext cx="231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Wind</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 = -0.01495849</a:t>
            </a:r>
            <a:endParaRPr>
              <a:latin typeface="Lato"/>
              <a:ea typeface="Lato"/>
              <a:cs typeface="Lato"/>
              <a:sym typeface="Lato"/>
            </a:endParaRPr>
          </a:p>
        </p:txBody>
      </p:sp>
      <p:sp>
        <p:nvSpPr>
          <p:cNvPr id="699" name="Google Shape;699;p39"/>
          <p:cNvSpPr txBox="1"/>
          <p:nvPr/>
        </p:nvSpPr>
        <p:spPr>
          <a:xfrm>
            <a:off x="6621425" y="4105400"/>
            <a:ext cx="231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Humidity</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 = -0.01162643</a:t>
            </a:r>
            <a:endParaRPr>
              <a:latin typeface="Lato"/>
              <a:ea typeface="Lato"/>
              <a:cs typeface="Lato"/>
              <a:sym typeface="Lato"/>
            </a:endParaRPr>
          </a:p>
        </p:txBody>
      </p:sp>
      <p:pic>
        <p:nvPicPr>
          <p:cNvPr id="700" name="Google Shape;700;p39"/>
          <p:cNvPicPr preferRelativeResize="0"/>
          <p:nvPr/>
        </p:nvPicPr>
        <p:blipFill>
          <a:blip r:embed="rId4">
            <a:alphaModFix/>
          </a:blip>
          <a:stretch>
            <a:fillRect/>
          </a:stretch>
        </p:blipFill>
        <p:spPr>
          <a:xfrm>
            <a:off x="0" y="1684350"/>
            <a:ext cx="3079399" cy="2540349"/>
          </a:xfrm>
          <a:prstGeom prst="rect">
            <a:avLst/>
          </a:prstGeom>
          <a:noFill/>
          <a:ln>
            <a:noFill/>
          </a:ln>
        </p:spPr>
      </p:pic>
      <p:pic>
        <p:nvPicPr>
          <p:cNvPr id="701" name="Google Shape;701;p39"/>
          <p:cNvPicPr preferRelativeResize="0"/>
          <p:nvPr/>
        </p:nvPicPr>
        <p:blipFill>
          <a:blip r:embed="rId5">
            <a:alphaModFix/>
          </a:blip>
          <a:stretch>
            <a:fillRect/>
          </a:stretch>
        </p:blipFill>
        <p:spPr>
          <a:xfrm>
            <a:off x="3079399" y="1684350"/>
            <a:ext cx="3079399" cy="2540349"/>
          </a:xfrm>
          <a:prstGeom prst="rect">
            <a:avLst/>
          </a:prstGeom>
          <a:noFill/>
          <a:ln>
            <a:noFill/>
          </a:ln>
        </p:spPr>
      </p:pic>
      <p:pic>
        <p:nvPicPr>
          <p:cNvPr id="702" name="Google Shape;702;p39"/>
          <p:cNvPicPr preferRelativeResize="0"/>
          <p:nvPr/>
        </p:nvPicPr>
        <p:blipFill>
          <a:blip r:embed="rId6">
            <a:alphaModFix/>
          </a:blip>
          <a:stretch>
            <a:fillRect/>
          </a:stretch>
        </p:blipFill>
        <p:spPr>
          <a:xfrm>
            <a:off x="6064601" y="1684350"/>
            <a:ext cx="3079399" cy="2540349"/>
          </a:xfrm>
          <a:prstGeom prst="rect">
            <a:avLst/>
          </a:prstGeom>
          <a:noFill/>
          <a:ln>
            <a:noFill/>
          </a:ln>
        </p:spPr>
      </p:pic>
      <p:grpSp>
        <p:nvGrpSpPr>
          <p:cNvPr id="703" name="Google Shape;703;p39"/>
          <p:cNvGrpSpPr/>
          <p:nvPr/>
        </p:nvGrpSpPr>
        <p:grpSpPr>
          <a:xfrm>
            <a:off x="5232064" y="57123"/>
            <a:ext cx="1548415" cy="474944"/>
            <a:chOff x="5256641" y="2306625"/>
            <a:chExt cx="1606073" cy="578353"/>
          </a:xfrm>
        </p:grpSpPr>
        <p:sp>
          <p:nvSpPr>
            <p:cNvPr id="704" name="Google Shape;704;p39"/>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05" name="Google Shape;705;p39"/>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707" name="Google Shape;707;p39"/>
          <p:cNvGrpSpPr/>
          <p:nvPr/>
        </p:nvGrpSpPr>
        <p:grpSpPr>
          <a:xfrm>
            <a:off x="2363843" y="54173"/>
            <a:ext cx="1548415" cy="480854"/>
            <a:chOff x="3768859" y="2306625"/>
            <a:chExt cx="1606073" cy="585550"/>
          </a:xfrm>
        </p:grpSpPr>
        <p:sp>
          <p:nvSpPr>
            <p:cNvPr id="708" name="Google Shape;708;p39"/>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09" name="Google Shape;709;p39"/>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711" name="Google Shape;711;p39"/>
          <p:cNvGrpSpPr/>
          <p:nvPr/>
        </p:nvGrpSpPr>
        <p:grpSpPr>
          <a:xfrm>
            <a:off x="3797693" y="57123"/>
            <a:ext cx="1548415" cy="498519"/>
            <a:chOff x="796138" y="2306625"/>
            <a:chExt cx="1606073" cy="607061"/>
          </a:xfrm>
        </p:grpSpPr>
        <p:grpSp>
          <p:nvGrpSpPr>
            <p:cNvPr id="712" name="Google Shape;712;p39"/>
            <p:cNvGrpSpPr/>
            <p:nvPr/>
          </p:nvGrpSpPr>
          <p:grpSpPr>
            <a:xfrm>
              <a:off x="796138" y="2306625"/>
              <a:ext cx="1606073" cy="297225"/>
              <a:chOff x="796138" y="2306625"/>
              <a:chExt cx="1606073" cy="297225"/>
            </a:xfrm>
          </p:grpSpPr>
          <p:sp>
            <p:nvSpPr>
              <p:cNvPr id="713" name="Google Shape;713;p39"/>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14" name="Google Shape;714;p39"/>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39"/>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716" name="Google Shape;716;p39"/>
          <p:cNvGrpSpPr/>
          <p:nvPr/>
        </p:nvGrpSpPr>
        <p:grpSpPr>
          <a:xfrm>
            <a:off x="6663896" y="57123"/>
            <a:ext cx="1548415" cy="474941"/>
            <a:chOff x="6741789" y="2306625"/>
            <a:chExt cx="1606073" cy="578350"/>
          </a:xfrm>
        </p:grpSpPr>
        <p:sp>
          <p:nvSpPr>
            <p:cNvPr id="717" name="Google Shape;717;p39"/>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18" name="Google Shape;718;p39"/>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720" name="Google Shape;720;p39"/>
          <p:cNvGrpSpPr/>
          <p:nvPr/>
        </p:nvGrpSpPr>
        <p:grpSpPr>
          <a:xfrm>
            <a:off x="931574" y="59148"/>
            <a:ext cx="1548327" cy="470917"/>
            <a:chOff x="2283801" y="2306625"/>
            <a:chExt cx="1605982" cy="573450"/>
          </a:xfrm>
        </p:grpSpPr>
        <p:sp>
          <p:nvSpPr>
            <p:cNvPr id="721" name="Google Shape;721;p39"/>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22" name="Google Shape;722;p39"/>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sp>
        <p:nvSpPr>
          <p:cNvPr id="724" name="Google Shape;724;p39"/>
          <p:cNvSpPr txBox="1"/>
          <p:nvPr>
            <p:ph idx="1" type="body"/>
          </p:nvPr>
        </p:nvSpPr>
        <p:spPr>
          <a:xfrm>
            <a:off x="397200" y="4644975"/>
            <a:ext cx="8349600" cy="4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The spread accuracy is not affected by any of these variables</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40"/>
          <p:cNvSpPr txBox="1"/>
          <p:nvPr>
            <p:ph type="title"/>
          </p:nvPr>
        </p:nvSpPr>
        <p:spPr>
          <a:xfrm>
            <a:off x="727550" y="847813"/>
            <a:ext cx="7688700" cy="92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Categorizing weather conditions as “Ideal”, “ok” or “Poor” for playing football</a:t>
            </a:r>
            <a:endParaRPr/>
          </a:p>
        </p:txBody>
      </p:sp>
      <p:sp>
        <p:nvSpPr>
          <p:cNvPr id="730" name="Google Shape;730;p40"/>
          <p:cNvSpPr txBox="1"/>
          <p:nvPr>
            <p:ph idx="1" type="body"/>
          </p:nvPr>
        </p:nvSpPr>
        <p:spPr>
          <a:xfrm>
            <a:off x="729450" y="1638475"/>
            <a:ext cx="7688700" cy="3117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Poor weather (n=1120):</a:t>
            </a:r>
            <a:endParaRPr/>
          </a:p>
          <a:p>
            <a:pPr indent="-304958" lvl="0" marL="457200" rtl="0" algn="l">
              <a:spcBef>
                <a:spcPts val="1200"/>
              </a:spcBef>
              <a:spcAft>
                <a:spcPts val="0"/>
              </a:spcAft>
              <a:buSzPct val="100000"/>
              <a:buChar char="●"/>
            </a:pPr>
            <a:r>
              <a:rPr lang="en"/>
              <a:t>Wind speed &gt; 12 mph AND</a:t>
            </a:r>
            <a:endParaRPr/>
          </a:p>
          <a:p>
            <a:pPr indent="-304958" lvl="0" marL="457200" rtl="0" algn="l">
              <a:spcBef>
                <a:spcPts val="0"/>
              </a:spcBef>
              <a:spcAft>
                <a:spcPts val="0"/>
              </a:spcAft>
              <a:buSzPct val="100000"/>
              <a:buChar char="●"/>
            </a:pPr>
            <a:r>
              <a:rPr lang="en"/>
              <a:t>Temperature &lt; 45  OR  Temperature &gt; 67.5</a:t>
            </a:r>
            <a:endParaRPr/>
          </a:p>
          <a:p>
            <a:pPr indent="0" lvl="0" marL="0" rtl="0" algn="l">
              <a:spcBef>
                <a:spcPts val="1200"/>
              </a:spcBef>
              <a:spcAft>
                <a:spcPts val="0"/>
              </a:spcAft>
              <a:buNone/>
            </a:pPr>
            <a:r>
              <a:rPr lang="en"/>
              <a:t>Ideal weather (n=3536)</a:t>
            </a:r>
            <a:endParaRPr/>
          </a:p>
          <a:p>
            <a:pPr indent="-304958" lvl="0" marL="457200" rtl="0" algn="l">
              <a:spcBef>
                <a:spcPts val="1200"/>
              </a:spcBef>
              <a:spcAft>
                <a:spcPts val="0"/>
              </a:spcAft>
              <a:buSzPct val="100000"/>
              <a:buChar char="●"/>
            </a:pPr>
            <a:r>
              <a:rPr lang="en"/>
              <a:t>Wind speed &lt; 6 mph AND</a:t>
            </a:r>
            <a:endParaRPr/>
          </a:p>
          <a:p>
            <a:pPr indent="-304958" lvl="0" marL="457200" rtl="0" algn="l">
              <a:spcBef>
                <a:spcPts val="0"/>
              </a:spcBef>
              <a:spcAft>
                <a:spcPts val="0"/>
              </a:spcAft>
              <a:buSzPct val="100000"/>
              <a:buChar char="●"/>
            </a:pPr>
            <a:r>
              <a:rPr lang="en"/>
              <a:t>Temperature between 45-67.5</a:t>
            </a:r>
            <a:endParaRPr/>
          </a:p>
          <a:p>
            <a:pPr indent="0" lvl="0" marL="0" rtl="0" algn="l">
              <a:spcBef>
                <a:spcPts val="1200"/>
              </a:spcBef>
              <a:spcAft>
                <a:spcPts val="0"/>
              </a:spcAft>
              <a:buNone/>
            </a:pPr>
            <a:r>
              <a:rPr lang="en"/>
              <a:t>OR</a:t>
            </a:r>
            <a:endParaRPr/>
          </a:p>
          <a:p>
            <a:pPr indent="-304958" lvl="0" marL="457200" rtl="0" algn="l">
              <a:spcBef>
                <a:spcPts val="1200"/>
              </a:spcBef>
              <a:spcAft>
                <a:spcPts val="0"/>
              </a:spcAft>
              <a:buSzPct val="100000"/>
              <a:buChar char="●"/>
            </a:pPr>
            <a:r>
              <a:rPr lang="en"/>
              <a:t>Domed stadium</a:t>
            </a:r>
            <a:endParaRPr/>
          </a:p>
          <a:p>
            <a:pPr indent="0" lvl="0" marL="0" rtl="0" algn="l">
              <a:spcBef>
                <a:spcPts val="1200"/>
              </a:spcBef>
              <a:spcAft>
                <a:spcPts val="0"/>
              </a:spcAft>
              <a:buNone/>
            </a:pPr>
            <a:r>
              <a:rPr lang="en"/>
              <a:t>Ok weather (n=5276)</a:t>
            </a:r>
            <a:endParaRPr/>
          </a:p>
          <a:p>
            <a:pPr indent="-304958" lvl="0" marL="457200" rtl="0" algn="l">
              <a:spcBef>
                <a:spcPts val="1200"/>
              </a:spcBef>
              <a:spcAft>
                <a:spcPts val="0"/>
              </a:spcAft>
              <a:buSzPct val="100000"/>
              <a:buChar char="●"/>
            </a:pPr>
            <a:r>
              <a:rPr lang="en"/>
              <a:t>Anything else</a:t>
            </a:r>
            <a:endParaRPr/>
          </a:p>
        </p:txBody>
      </p:sp>
      <p:pic>
        <p:nvPicPr>
          <p:cNvPr id="731" name="Google Shape;731;p40"/>
          <p:cNvPicPr preferRelativeResize="0"/>
          <p:nvPr/>
        </p:nvPicPr>
        <p:blipFill>
          <a:blip r:embed="rId3">
            <a:alphaModFix/>
          </a:blip>
          <a:stretch>
            <a:fillRect/>
          </a:stretch>
        </p:blipFill>
        <p:spPr>
          <a:xfrm>
            <a:off x="4397800" y="1676150"/>
            <a:ext cx="4543201" cy="1202325"/>
          </a:xfrm>
          <a:prstGeom prst="rect">
            <a:avLst/>
          </a:prstGeom>
          <a:noFill/>
          <a:ln>
            <a:noFill/>
          </a:ln>
        </p:spPr>
      </p:pic>
      <p:pic>
        <p:nvPicPr>
          <p:cNvPr id="732" name="Google Shape;732;p40"/>
          <p:cNvPicPr preferRelativeResize="0"/>
          <p:nvPr/>
        </p:nvPicPr>
        <p:blipFill rotWithShape="1">
          <a:blip r:embed="rId4">
            <a:alphaModFix/>
          </a:blip>
          <a:srcRect b="45461" l="38738" r="29888" t="34676"/>
          <a:stretch/>
        </p:blipFill>
        <p:spPr>
          <a:xfrm>
            <a:off x="8418150" y="0"/>
            <a:ext cx="725848" cy="612741"/>
          </a:xfrm>
          <a:prstGeom prst="rect">
            <a:avLst/>
          </a:prstGeom>
          <a:noFill/>
          <a:ln>
            <a:noFill/>
          </a:ln>
        </p:spPr>
      </p:pic>
      <p:grpSp>
        <p:nvGrpSpPr>
          <p:cNvPr id="733" name="Google Shape;733;p40"/>
          <p:cNvGrpSpPr/>
          <p:nvPr/>
        </p:nvGrpSpPr>
        <p:grpSpPr>
          <a:xfrm>
            <a:off x="5232064" y="57123"/>
            <a:ext cx="1548415" cy="474944"/>
            <a:chOff x="5256641" y="2306625"/>
            <a:chExt cx="1606073" cy="578353"/>
          </a:xfrm>
        </p:grpSpPr>
        <p:sp>
          <p:nvSpPr>
            <p:cNvPr id="734" name="Google Shape;734;p40"/>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35" name="Google Shape;735;p40"/>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737" name="Google Shape;737;p40"/>
          <p:cNvGrpSpPr/>
          <p:nvPr/>
        </p:nvGrpSpPr>
        <p:grpSpPr>
          <a:xfrm>
            <a:off x="2363843" y="54173"/>
            <a:ext cx="1548415" cy="480854"/>
            <a:chOff x="3768859" y="2306625"/>
            <a:chExt cx="1606073" cy="585550"/>
          </a:xfrm>
        </p:grpSpPr>
        <p:sp>
          <p:nvSpPr>
            <p:cNvPr id="738" name="Google Shape;738;p40"/>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39" name="Google Shape;739;p40"/>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741" name="Google Shape;741;p40"/>
          <p:cNvGrpSpPr/>
          <p:nvPr/>
        </p:nvGrpSpPr>
        <p:grpSpPr>
          <a:xfrm>
            <a:off x="3797693" y="57123"/>
            <a:ext cx="1548415" cy="498519"/>
            <a:chOff x="796138" y="2306625"/>
            <a:chExt cx="1606073" cy="607061"/>
          </a:xfrm>
        </p:grpSpPr>
        <p:grpSp>
          <p:nvGrpSpPr>
            <p:cNvPr id="742" name="Google Shape;742;p40"/>
            <p:cNvGrpSpPr/>
            <p:nvPr/>
          </p:nvGrpSpPr>
          <p:grpSpPr>
            <a:xfrm>
              <a:off x="796138" y="2306625"/>
              <a:ext cx="1606073" cy="297225"/>
              <a:chOff x="796138" y="2306625"/>
              <a:chExt cx="1606073" cy="297225"/>
            </a:xfrm>
          </p:grpSpPr>
          <p:sp>
            <p:nvSpPr>
              <p:cNvPr id="743" name="Google Shape;743;p40"/>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44" name="Google Shape;744;p40"/>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40"/>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746" name="Google Shape;746;p40"/>
          <p:cNvGrpSpPr/>
          <p:nvPr/>
        </p:nvGrpSpPr>
        <p:grpSpPr>
          <a:xfrm>
            <a:off x="6663896" y="57123"/>
            <a:ext cx="1548415" cy="474941"/>
            <a:chOff x="6741789" y="2306625"/>
            <a:chExt cx="1606073" cy="578350"/>
          </a:xfrm>
        </p:grpSpPr>
        <p:sp>
          <p:nvSpPr>
            <p:cNvPr id="747" name="Google Shape;747;p40"/>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48" name="Google Shape;748;p40"/>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750" name="Google Shape;750;p40"/>
          <p:cNvGrpSpPr/>
          <p:nvPr/>
        </p:nvGrpSpPr>
        <p:grpSpPr>
          <a:xfrm>
            <a:off x="931574" y="59148"/>
            <a:ext cx="1548327" cy="470917"/>
            <a:chOff x="2283801" y="2306625"/>
            <a:chExt cx="1605982" cy="573450"/>
          </a:xfrm>
        </p:grpSpPr>
        <p:sp>
          <p:nvSpPr>
            <p:cNvPr id="751" name="Google Shape;751;p40"/>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52" name="Google Shape;752;p40"/>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754" name="Google Shape;754;p40"/>
          <p:cNvPicPr preferRelativeResize="0"/>
          <p:nvPr/>
        </p:nvPicPr>
        <p:blipFill>
          <a:blip r:embed="rId5">
            <a:alphaModFix/>
          </a:blip>
          <a:stretch>
            <a:fillRect/>
          </a:stretch>
        </p:blipFill>
        <p:spPr>
          <a:xfrm>
            <a:off x="4717950" y="3057075"/>
            <a:ext cx="3244824" cy="1910350"/>
          </a:xfrm>
          <a:prstGeom prst="rect">
            <a:avLst/>
          </a:prstGeom>
          <a:noFill/>
          <a:ln>
            <a:noFill/>
          </a:ln>
        </p:spPr>
      </p:pic>
      <p:sp>
        <p:nvSpPr>
          <p:cNvPr id="755" name="Google Shape;755;p40"/>
          <p:cNvSpPr/>
          <p:nvPr/>
        </p:nvSpPr>
        <p:spPr>
          <a:xfrm>
            <a:off x="5047575" y="1545625"/>
            <a:ext cx="670200" cy="13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6853675" y="1580100"/>
            <a:ext cx="670200" cy="13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1"/>
          <p:cNvSpPr txBox="1"/>
          <p:nvPr>
            <p:ph idx="1" type="body"/>
          </p:nvPr>
        </p:nvSpPr>
        <p:spPr>
          <a:xfrm>
            <a:off x="183275" y="1308975"/>
            <a:ext cx="3348300" cy="314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Poor weather:</a:t>
            </a:r>
            <a:endParaRPr/>
          </a:p>
          <a:p>
            <a:pPr indent="-311150" lvl="0" marL="457200" rtl="0" algn="l">
              <a:spcBef>
                <a:spcPts val="1200"/>
              </a:spcBef>
              <a:spcAft>
                <a:spcPts val="0"/>
              </a:spcAft>
              <a:buSzPts val="1300"/>
              <a:buChar char="●"/>
            </a:pPr>
            <a:r>
              <a:rPr lang="en"/>
              <a:t>Wind &gt; 12 mph</a:t>
            </a:r>
            <a:endParaRPr/>
          </a:p>
          <a:p>
            <a:pPr indent="-311150" lvl="0" marL="457200" rtl="0" algn="l">
              <a:spcBef>
                <a:spcPts val="0"/>
              </a:spcBef>
              <a:spcAft>
                <a:spcPts val="0"/>
              </a:spcAft>
              <a:buSzPts val="1300"/>
              <a:buChar char="●"/>
            </a:pPr>
            <a:r>
              <a:rPr lang="en"/>
              <a:t>Temperature &lt; 45  or  &gt; 67.5</a:t>
            </a:r>
            <a:endParaRPr/>
          </a:p>
          <a:p>
            <a:pPr indent="0" lvl="0" marL="0" rtl="0" algn="l">
              <a:spcBef>
                <a:spcPts val="1200"/>
              </a:spcBef>
              <a:spcAft>
                <a:spcPts val="0"/>
              </a:spcAft>
              <a:buNone/>
            </a:pPr>
            <a:r>
              <a:rPr lang="en"/>
              <a:t>Ideal weather</a:t>
            </a:r>
            <a:endParaRPr/>
          </a:p>
          <a:p>
            <a:pPr indent="-311150" lvl="0" marL="457200" rtl="0" algn="l">
              <a:spcBef>
                <a:spcPts val="1200"/>
              </a:spcBef>
              <a:spcAft>
                <a:spcPts val="0"/>
              </a:spcAft>
              <a:buSzPts val="1300"/>
              <a:buChar char="●"/>
            </a:pPr>
            <a:r>
              <a:rPr lang="en"/>
              <a:t>Wind &lt; 6 mph </a:t>
            </a:r>
            <a:endParaRPr/>
          </a:p>
          <a:p>
            <a:pPr indent="-311150" lvl="0" marL="457200" rtl="0" algn="l">
              <a:spcBef>
                <a:spcPts val="0"/>
              </a:spcBef>
              <a:spcAft>
                <a:spcPts val="0"/>
              </a:spcAft>
              <a:buSzPts val="1300"/>
              <a:buChar char="●"/>
            </a:pPr>
            <a:r>
              <a:rPr lang="en"/>
              <a:t>Temperature between 45-67.5</a:t>
            </a:r>
            <a:endParaRPr/>
          </a:p>
          <a:p>
            <a:pPr indent="0" lvl="0" marL="0" rtl="0" algn="l">
              <a:spcBef>
                <a:spcPts val="1200"/>
              </a:spcBef>
              <a:spcAft>
                <a:spcPts val="0"/>
              </a:spcAft>
              <a:buNone/>
            </a:pPr>
            <a:r>
              <a:rPr lang="en"/>
              <a:t>OR</a:t>
            </a:r>
            <a:endParaRPr/>
          </a:p>
          <a:p>
            <a:pPr indent="-311150" lvl="0" marL="457200" rtl="0" algn="l">
              <a:spcBef>
                <a:spcPts val="1200"/>
              </a:spcBef>
              <a:spcAft>
                <a:spcPts val="0"/>
              </a:spcAft>
              <a:buSzPts val="1300"/>
              <a:buChar char="●"/>
            </a:pPr>
            <a:r>
              <a:rPr lang="en"/>
              <a:t>Domed stadium</a:t>
            </a:r>
            <a:endParaRPr/>
          </a:p>
          <a:p>
            <a:pPr indent="0" lvl="0" marL="0" rtl="0" algn="l">
              <a:spcBef>
                <a:spcPts val="1200"/>
              </a:spcBef>
              <a:spcAft>
                <a:spcPts val="1200"/>
              </a:spcAft>
              <a:buNone/>
            </a:pPr>
            <a:r>
              <a:t/>
            </a:r>
            <a:endParaRPr/>
          </a:p>
        </p:txBody>
      </p:sp>
      <p:pic>
        <p:nvPicPr>
          <p:cNvPr id="762" name="Google Shape;762;p41"/>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pic>
        <p:nvPicPr>
          <p:cNvPr id="763" name="Google Shape;763;p41"/>
          <p:cNvPicPr preferRelativeResize="0"/>
          <p:nvPr/>
        </p:nvPicPr>
        <p:blipFill>
          <a:blip r:embed="rId4">
            <a:alphaModFix/>
          </a:blip>
          <a:stretch>
            <a:fillRect/>
          </a:stretch>
        </p:blipFill>
        <p:spPr>
          <a:xfrm>
            <a:off x="3636450" y="1308975"/>
            <a:ext cx="5507548" cy="3401099"/>
          </a:xfrm>
          <a:prstGeom prst="rect">
            <a:avLst/>
          </a:prstGeom>
          <a:noFill/>
          <a:ln>
            <a:noFill/>
          </a:ln>
        </p:spPr>
      </p:pic>
      <p:grpSp>
        <p:nvGrpSpPr>
          <p:cNvPr id="764" name="Google Shape;764;p41"/>
          <p:cNvGrpSpPr/>
          <p:nvPr/>
        </p:nvGrpSpPr>
        <p:grpSpPr>
          <a:xfrm>
            <a:off x="5232064" y="57123"/>
            <a:ext cx="1548415" cy="474944"/>
            <a:chOff x="5256641" y="2306625"/>
            <a:chExt cx="1606073" cy="578353"/>
          </a:xfrm>
        </p:grpSpPr>
        <p:sp>
          <p:nvSpPr>
            <p:cNvPr id="765" name="Google Shape;765;p41"/>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6" name="Google Shape;766;p41"/>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768" name="Google Shape;768;p41"/>
          <p:cNvGrpSpPr/>
          <p:nvPr/>
        </p:nvGrpSpPr>
        <p:grpSpPr>
          <a:xfrm>
            <a:off x="2363843" y="54173"/>
            <a:ext cx="1548415" cy="480854"/>
            <a:chOff x="3768859" y="2306625"/>
            <a:chExt cx="1606073" cy="585550"/>
          </a:xfrm>
        </p:grpSpPr>
        <p:sp>
          <p:nvSpPr>
            <p:cNvPr id="769" name="Google Shape;769;p41"/>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70" name="Google Shape;770;p41"/>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772" name="Google Shape;772;p41"/>
          <p:cNvGrpSpPr/>
          <p:nvPr/>
        </p:nvGrpSpPr>
        <p:grpSpPr>
          <a:xfrm>
            <a:off x="3797693" y="57123"/>
            <a:ext cx="1548415" cy="498519"/>
            <a:chOff x="796138" y="2306625"/>
            <a:chExt cx="1606073" cy="607061"/>
          </a:xfrm>
        </p:grpSpPr>
        <p:grpSp>
          <p:nvGrpSpPr>
            <p:cNvPr id="773" name="Google Shape;773;p41"/>
            <p:cNvGrpSpPr/>
            <p:nvPr/>
          </p:nvGrpSpPr>
          <p:grpSpPr>
            <a:xfrm>
              <a:off x="796138" y="2306625"/>
              <a:ext cx="1606073" cy="297225"/>
              <a:chOff x="796138" y="2306625"/>
              <a:chExt cx="1606073" cy="297225"/>
            </a:xfrm>
          </p:grpSpPr>
          <p:sp>
            <p:nvSpPr>
              <p:cNvPr id="774" name="Google Shape;774;p41"/>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75" name="Google Shape;775;p41"/>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41"/>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777" name="Google Shape;777;p41"/>
          <p:cNvGrpSpPr/>
          <p:nvPr/>
        </p:nvGrpSpPr>
        <p:grpSpPr>
          <a:xfrm>
            <a:off x="6663896" y="57123"/>
            <a:ext cx="1548415" cy="474941"/>
            <a:chOff x="6741789" y="2306625"/>
            <a:chExt cx="1606073" cy="578350"/>
          </a:xfrm>
        </p:grpSpPr>
        <p:sp>
          <p:nvSpPr>
            <p:cNvPr id="778" name="Google Shape;778;p41"/>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79" name="Google Shape;779;p41"/>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781" name="Google Shape;781;p41"/>
          <p:cNvGrpSpPr/>
          <p:nvPr/>
        </p:nvGrpSpPr>
        <p:grpSpPr>
          <a:xfrm>
            <a:off x="931574" y="59148"/>
            <a:ext cx="1548327" cy="470917"/>
            <a:chOff x="2283801" y="2306625"/>
            <a:chExt cx="1605982" cy="573450"/>
          </a:xfrm>
        </p:grpSpPr>
        <p:sp>
          <p:nvSpPr>
            <p:cNvPr id="782" name="Google Shape;782;p41"/>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83" name="Google Shape;783;p41"/>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5"/>
          <p:cNvPicPr preferRelativeResize="0"/>
          <p:nvPr/>
        </p:nvPicPr>
        <p:blipFill rotWithShape="1">
          <a:blip r:embed="rId3">
            <a:alphaModFix amt="30000"/>
          </a:blip>
          <a:srcRect b="45461" l="38738" r="29888" t="34676"/>
          <a:stretch/>
        </p:blipFill>
        <p:spPr>
          <a:xfrm>
            <a:off x="1525552" y="0"/>
            <a:ext cx="6092874" cy="5143501"/>
          </a:xfrm>
          <a:prstGeom prst="rect">
            <a:avLst/>
          </a:prstGeom>
          <a:noFill/>
          <a:ln>
            <a:noFill/>
          </a:ln>
        </p:spPr>
      </p:pic>
      <p:sp>
        <p:nvSpPr>
          <p:cNvPr id="106" name="Google Shape;106;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Introduction and Motivation</a:t>
            </a:r>
            <a:endParaRPr/>
          </a:p>
          <a:p>
            <a:pPr indent="0" lvl="0" marL="0" rtl="0" algn="ctr">
              <a:spcBef>
                <a:spcPts val="0"/>
              </a:spcBef>
              <a:spcAft>
                <a:spcPts val="0"/>
              </a:spcAft>
              <a:buNone/>
            </a:pPr>
            <a:r>
              <a:rPr lang="en"/>
              <a:t>(We already miss Doug)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2"/>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the effect of weather</a:t>
            </a:r>
            <a:endParaRPr/>
          </a:p>
        </p:txBody>
      </p:sp>
      <p:sp>
        <p:nvSpPr>
          <p:cNvPr id="790" name="Google Shape;790;p42"/>
          <p:cNvSpPr txBox="1"/>
          <p:nvPr>
            <p:ph idx="1" type="body"/>
          </p:nvPr>
        </p:nvSpPr>
        <p:spPr>
          <a:xfrm>
            <a:off x="729450" y="1770425"/>
            <a:ext cx="7688700" cy="256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 observed association between the weather conditions of the game and the accuracy of the betting spread.</a:t>
            </a:r>
            <a:endParaRPr/>
          </a:p>
          <a:p>
            <a:pPr indent="-311150" lvl="0" marL="457200" rtl="0" algn="l">
              <a:spcBef>
                <a:spcPts val="1200"/>
              </a:spcBef>
              <a:spcAft>
                <a:spcPts val="0"/>
              </a:spcAft>
              <a:buSzPts val="1300"/>
              <a:buChar char="●"/>
            </a:pPr>
            <a:r>
              <a:rPr lang="en"/>
              <a:t>The betting spreads that are provided have been well adjusted to account for the effect of weather on the game result</a:t>
            </a:r>
            <a:endParaRPr/>
          </a:p>
          <a:p>
            <a:pPr indent="0" lvl="0" marL="0" rtl="0" algn="l">
              <a:spcBef>
                <a:spcPts val="1200"/>
              </a:spcBef>
              <a:spcAft>
                <a:spcPts val="0"/>
              </a:spcAft>
              <a:buNone/>
            </a:pPr>
            <a:r>
              <a:rPr b="1" lang="en"/>
              <a:t>Limitations:</a:t>
            </a:r>
            <a:endParaRPr b="1"/>
          </a:p>
          <a:p>
            <a:pPr indent="-311150" lvl="0" marL="457200" rtl="0" algn="l">
              <a:spcBef>
                <a:spcPts val="1200"/>
              </a:spcBef>
              <a:spcAft>
                <a:spcPts val="0"/>
              </a:spcAft>
              <a:buSzPts val="1300"/>
              <a:buChar char="●"/>
            </a:pPr>
            <a:r>
              <a:rPr lang="en"/>
              <a:t>Arbitrary cutoff values for categorization of weather variables</a:t>
            </a:r>
            <a:endParaRPr/>
          </a:p>
          <a:p>
            <a:pPr indent="-311150" lvl="0" marL="457200" rtl="0" algn="l">
              <a:spcBef>
                <a:spcPts val="0"/>
              </a:spcBef>
              <a:spcAft>
                <a:spcPts val="0"/>
              </a:spcAft>
              <a:buSzPts val="1300"/>
              <a:buChar char="●"/>
            </a:pPr>
            <a:r>
              <a:rPr lang="en"/>
              <a:t>Many other weather conditions were not considered (</a:t>
            </a:r>
            <a:r>
              <a:rPr lang="en"/>
              <a:t>rain, snow)</a:t>
            </a:r>
            <a:endParaRPr/>
          </a:p>
        </p:txBody>
      </p:sp>
      <p:pic>
        <p:nvPicPr>
          <p:cNvPr id="791" name="Google Shape;791;p42"/>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792" name="Google Shape;792;p42"/>
          <p:cNvGrpSpPr/>
          <p:nvPr/>
        </p:nvGrpSpPr>
        <p:grpSpPr>
          <a:xfrm>
            <a:off x="5232064" y="57123"/>
            <a:ext cx="1548415" cy="474944"/>
            <a:chOff x="5256641" y="2306625"/>
            <a:chExt cx="1606073" cy="578353"/>
          </a:xfrm>
        </p:grpSpPr>
        <p:sp>
          <p:nvSpPr>
            <p:cNvPr id="793" name="Google Shape;793;p42"/>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94" name="Google Shape;794;p42"/>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2"/>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796" name="Google Shape;796;p42"/>
          <p:cNvGrpSpPr/>
          <p:nvPr/>
        </p:nvGrpSpPr>
        <p:grpSpPr>
          <a:xfrm>
            <a:off x="2363843" y="54173"/>
            <a:ext cx="1548415" cy="480854"/>
            <a:chOff x="3768859" y="2306625"/>
            <a:chExt cx="1606073" cy="585550"/>
          </a:xfrm>
        </p:grpSpPr>
        <p:sp>
          <p:nvSpPr>
            <p:cNvPr id="797" name="Google Shape;797;p42"/>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98" name="Google Shape;798;p42"/>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800" name="Google Shape;800;p42"/>
          <p:cNvGrpSpPr/>
          <p:nvPr/>
        </p:nvGrpSpPr>
        <p:grpSpPr>
          <a:xfrm>
            <a:off x="3797693" y="57123"/>
            <a:ext cx="1548415" cy="498519"/>
            <a:chOff x="796138" y="2306625"/>
            <a:chExt cx="1606073" cy="607061"/>
          </a:xfrm>
        </p:grpSpPr>
        <p:grpSp>
          <p:nvGrpSpPr>
            <p:cNvPr id="801" name="Google Shape;801;p42"/>
            <p:cNvGrpSpPr/>
            <p:nvPr/>
          </p:nvGrpSpPr>
          <p:grpSpPr>
            <a:xfrm>
              <a:off x="796138" y="2306625"/>
              <a:ext cx="1606073" cy="297225"/>
              <a:chOff x="796138" y="2306625"/>
              <a:chExt cx="1606073" cy="297225"/>
            </a:xfrm>
          </p:grpSpPr>
          <p:sp>
            <p:nvSpPr>
              <p:cNvPr id="802" name="Google Shape;802;p42"/>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03" name="Google Shape;803;p42"/>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42"/>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Preliminary Analyses</a:t>
              </a:r>
              <a:endParaRPr b="1" sz="1000">
                <a:solidFill>
                  <a:srgbClr val="38761D"/>
                </a:solidFill>
                <a:latin typeface="Roboto"/>
                <a:ea typeface="Roboto"/>
                <a:cs typeface="Roboto"/>
                <a:sym typeface="Roboto"/>
              </a:endParaRPr>
            </a:p>
          </p:txBody>
        </p:sp>
      </p:grpSp>
      <p:grpSp>
        <p:nvGrpSpPr>
          <p:cNvPr id="805" name="Google Shape;805;p42"/>
          <p:cNvGrpSpPr/>
          <p:nvPr/>
        </p:nvGrpSpPr>
        <p:grpSpPr>
          <a:xfrm>
            <a:off x="6663896" y="57123"/>
            <a:ext cx="1548415" cy="474941"/>
            <a:chOff x="6741789" y="2306625"/>
            <a:chExt cx="1606073" cy="578350"/>
          </a:xfrm>
        </p:grpSpPr>
        <p:sp>
          <p:nvSpPr>
            <p:cNvPr id="806" name="Google Shape;806;p42"/>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07" name="Google Shape;807;p42"/>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2"/>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809" name="Google Shape;809;p42"/>
          <p:cNvGrpSpPr/>
          <p:nvPr/>
        </p:nvGrpSpPr>
        <p:grpSpPr>
          <a:xfrm>
            <a:off x="931574" y="59148"/>
            <a:ext cx="1548327" cy="470917"/>
            <a:chOff x="2283801" y="2306625"/>
            <a:chExt cx="1605982" cy="573450"/>
          </a:xfrm>
        </p:grpSpPr>
        <p:sp>
          <p:nvSpPr>
            <p:cNvPr id="810" name="Google Shape;810;p42"/>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1" name="Google Shape;811;p42"/>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2"/>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43"/>
          <p:cNvPicPr preferRelativeResize="0"/>
          <p:nvPr/>
        </p:nvPicPr>
        <p:blipFill rotWithShape="1">
          <a:blip r:embed="rId3">
            <a:alphaModFix/>
          </a:blip>
          <a:srcRect b="45461" l="38738" r="29888" t="34676"/>
          <a:stretch/>
        </p:blipFill>
        <p:spPr>
          <a:xfrm>
            <a:off x="0" y="0"/>
            <a:ext cx="9144000" cy="5143501"/>
          </a:xfrm>
          <a:prstGeom prst="rect">
            <a:avLst/>
          </a:prstGeom>
          <a:noFill/>
          <a:ln>
            <a:noFill/>
          </a:ln>
        </p:spPr>
      </p:pic>
      <p:sp>
        <p:nvSpPr>
          <p:cNvPr id="818" name="Google Shape;818;p43"/>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highlight>
                  <a:schemeClr val="lt2"/>
                </a:highlight>
              </a:rPr>
              <a:t>Doug Break</a:t>
            </a:r>
            <a:r>
              <a:rPr lang="en">
                <a:solidFill>
                  <a:srgbClr val="000000"/>
                </a:solidFill>
              </a:rPr>
              <a:t> </a:t>
            </a:r>
            <a:endParaRPr>
              <a:solidFill>
                <a:srgbClr val="000000"/>
              </a:solidFill>
            </a:endParaRPr>
          </a:p>
        </p:txBody>
      </p:sp>
      <p:sp>
        <p:nvSpPr>
          <p:cNvPr id="819" name="Google Shape;819;p43"/>
          <p:cNvSpPr/>
          <p:nvPr/>
        </p:nvSpPr>
        <p:spPr>
          <a:xfrm>
            <a:off x="5021375" y="324975"/>
            <a:ext cx="3456300" cy="1647300"/>
          </a:xfrm>
          <a:prstGeom prst="cloudCallout">
            <a:avLst>
              <a:gd fmla="val -62354" name="adj1"/>
              <a:gd fmla="val -2812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Anyone gonna do a question</a:t>
            </a:r>
            <a:r>
              <a:rPr lang="en">
                <a:latin typeface="Lato"/>
                <a:ea typeface="Lato"/>
                <a:cs typeface="Lato"/>
                <a:sym typeface="Lato"/>
              </a:rPr>
              <a:t>? Bork bork</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44"/>
          <p:cNvPicPr preferRelativeResize="0"/>
          <p:nvPr/>
        </p:nvPicPr>
        <p:blipFill rotWithShape="1">
          <a:blip r:embed="rId3">
            <a:alphaModFix amt="30000"/>
          </a:blip>
          <a:srcRect b="45461" l="38738" r="29888" t="34676"/>
          <a:stretch/>
        </p:blipFill>
        <p:spPr>
          <a:xfrm>
            <a:off x="1525552" y="0"/>
            <a:ext cx="6092874" cy="5143501"/>
          </a:xfrm>
          <a:prstGeom prst="rect">
            <a:avLst/>
          </a:prstGeom>
          <a:noFill/>
          <a:ln>
            <a:noFill/>
          </a:ln>
        </p:spPr>
      </p:pic>
      <p:sp>
        <p:nvSpPr>
          <p:cNvPr id="825" name="Google Shape;825;p44"/>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	Advanced Modeling</a:t>
            </a:r>
            <a:endParaRPr/>
          </a:p>
          <a:p>
            <a:pPr indent="0" lvl="0" marL="0" rtl="0" algn="ctr">
              <a:spcBef>
                <a:spcPts val="0"/>
              </a:spcBef>
              <a:spcAft>
                <a:spcPts val="0"/>
              </a:spcAft>
              <a:buNone/>
            </a:pPr>
            <a:r>
              <a:rPr lang="en"/>
              <a:t>I. </a:t>
            </a:r>
            <a:r>
              <a:rPr lang="en"/>
              <a:t>Predictive modeling on</a:t>
            </a:r>
            <a:r>
              <a:rPr lang="en"/>
              <a:t> the accuracy of the betting spread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5"/>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Assessing Influence of Weather and Stadium Conditions on Spread Accuracy</a:t>
            </a:r>
            <a:endParaRPr/>
          </a:p>
        </p:txBody>
      </p:sp>
      <p:sp>
        <p:nvSpPr>
          <p:cNvPr id="831" name="Google Shape;831;p45"/>
          <p:cNvSpPr txBox="1"/>
          <p:nvPr>
            <p:ph idx="1" type="body"/>
          </p:nvPr>
        </p:nvSpPr>
        <p:spPr>
          <a:xfrm>
            <a:off x="729450" y="2078875"/>
            <a:ext cx="7688700" cy="2587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Intuition: </a:t>
            </a:r>
            <a:r>
              <a:rPr lang="en"/>
              <a:t>Can we predict spread accuracy (the difference between an NFL </a:t>
            </a:r>
            <a:r>
              <a:rPr lang="en"/>
              <a:t>game</a:t>
            </a:r>
            <a:r>
              <a:rPr lang="en"/>
              <a:t> spread and the actual difference in game score) with a simple linear model?</a:t>
            </a:r>
            <a:endParaRPr/>
          </a:p>
          <a:p>
            <a:pPr indent="-311150" lvl="0" marL="457200" rtl="0" algn="l">
              <a:spcBef>
                <a:spcPts val="0"/>
              </a:spcBef>
              <a:spcAft>
                <a:spcPts val="0"/>
              </a:spcAft>
              <a:buSzPts val="1300"/>
              <a:buChar char="●"/>
            </a:pPr>
            <a:r>
              <a:rPr lang="en"/>
              <a:t>However, </a:t>
            </a:r>
            <a:r>
              <a:rPr lang="en">
                <a:solidFill>
                  <a:srgbClr val="FF0000"/>
                </a:solidFill>
              </a:rPr>
              <a:t>an important assumption of regression is violated</a:t>
            </a:r>
            <a:r>
              <a:rPr lang="en"/>
              <a:t>: the observations (e.g., individual games) </a:t>
            </a:r>
            <a:r>
              <a:rPr lang="en">
                <a:solidFill>
                  <a:srgbClr val="FF0000"/>
                </a:solidFill>
              </a:rPr>
              <a:t>are not independent </a:t>
            </a:r>
            <a:r>
              <a:rPr lang="en"/>
              <a:t>of one another! </a:t>
            </a:r>
            <a:endParaRPr/>
          </a:p>
          <a:p>
            <a:pPr indent="-298450" lvl="1" marL="914400" rtl="0" algn="l">
              <a:spcBef>
                <a:spcPts val="0"/>
              </a:spcBef>
              <a:spcAft>
                <a:spcPts val="0"/>
              </a:spcAft>
              <a:buSzPts val="1100"/>
              <a:buChar char="○"/>
            </a:pPr>
            <a:r>
              <a:rPr lang="en"/>
              <a:t>Games are “nested” within teams and season, and the effects of weather/stadium on spread may be different for a given team or year</a:t>
            </a:r>
            <a:endParaRPr/>
          </a:p>
          <a:p>
            <a:pPr indent="-311150" lvl="0" marL="457200" rtl="0" algn="l">
              <a:spcBef>
                <a:spcPts val="0"/>
              </a:spcBef>
              <a:spcAft>
                <a:spcPts val="0"/>
              </a:spcAft>
              <a:buSzPts val="1300"/>
              <a:buChar char="●"/>
            </a:pPr>
            <a:r>
              <a:rPr lang="en"/>
              <a:t>To address the violation of independence, we can perform a </a:t>
            </a:r>
            <a:r>
              <a:rPr b="1" lang="en"/>
              <a:t>linear mixed-effects model</a:t>
            </a:r>
            <a:r>
              <a:rPr lang="en"/>
              <a:t>, which allows for the inclusion of both </a:t>
            </a:r>
            <a:r>
              <a:rPr b="1" lang="en"/>
              <a:t>fixed effects </a:t>
            </a:r>
            <a:r>
              <a:rPr lang="en"/>
              <a:t>(e.g., regular regression terms) and </a:t>
            </a:r>
            <a:r>
              <a:rPr b="1" lang="en"/>
              <a:t>random effects</a:t>
            </a:r>
            <a:r>
              <a:rPr lang="en"/>
              <a:t> (e.g., regression terms that we allow to </a:t>
            </a:r>
            <a:r>
              <a:rPr lang="en"/>
              <a:t>vary across groups)</a:t>
            </a:r>
            <a:endParaRPr/>
          </a:p>
          <a:p>
            <a:pPr indent="-311150" lvl="0" marL="457200" rtl="0" algn="l">
              <a:spcBef>
                <a:spcPts val="0"/>
              </a:spcBef>
              <a:spcAft>
                <a:spcPts val="0"/>
              </a:spcAft>
              <a:buSzPts val="1300"/>
              <a:buChar char="●"/>
            </a:pPr>
            <a:r>
              <a:rPr lang="en"/>
              <a:t>Note: Only complete cases were used (all NAs dropped) </a:t>
            </a:r>
            <a:endParaRPr/>
          </a:p>
        </p:txBody>
      </p:sp>
      <p:pic>
        <p:nvPicPr>
          <p:cNvPr id="832" name="Google Shape;832;p45"/>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833" name="Google Shape;833;p45"/>
          <p:cNvGrpSpPr/>
          <p:nvPr/>
        </p:nvGrpSpPr>
        <p:grpSpPr>
          <a:xfrm>
            <a:off x="3797689" y="57123"/>
            <a:ext cx="1548415" cy="472944"/>
            <a:chOff x="5256641" y="2306625"/>
            <a:chExt cx="1606073" cy="575918"/>
          </a:xfrm>
        </p:grpSpPr>
        <p:sp>
          <p:nvSpPr>
            <p:cNvPr id="834" name="Google Shape;834;p45"/>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5" name="Google Shape;835;p45"/>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5"/>
            <p:cNvSpPr txBox="1"/>
            <p:nvPr/>
          </p:nvSpPr>
          <p:spPr>
            <a:xfrm>
              <a:off x="5289429" y="2583143"/>
              <a:ext cx="15405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837" name="Google Shape;837;p45"/>
          <p:cNvGrpSpPr/>
          <p:nvPr/>
        </p:nvGrpSpPr>
        <p:grpSpPr>
          <a:xfrm>
            <a:off x="2363843" y="54173"/>
            <a:ext cx="1548415" cy="480854"/>
            <a:chOff x="3768859" y="2306625"/>
            <a:chExt cx="1606073" cy="585550"/>
          </a:xfrm>
        </p:grpSpPr>
        <p:sp>
          <p:nvSpPr>
            <p:cNvPr id="838" name="Google Shape;838;p45"/>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9" name="Google Shape;839;p45"/>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5"/>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841" name="Google Shape;841;p45"/>
          <p:cNvGrpSpPr/>
          <p:nvPr/>
        </p:nvGrpSpPr>
        <p:grpSpPr>
          <a:xfrm>
            <a:off x="5239743" y="57123"/>
            <a:ext cx="1548415" cy="498519"/>
            <a:chOff x="796138" y="2306625"/>
            <a:chExt cx="1606073" cy="607061"/>
          </a:xfrm>
        </p:grpSpPr>
        <p:grpSp>
          <p:nvGrpSpPr>
            <p:cNvPr id="842" name="Google Shape;842;p45"/>
            <p:cNvGrpSpPr/>
            <p:nvPr/>
          </p:nvGrpSpPr>
          <p:grpSpPr>
            <a:xfrm>
              <a:off x="796138" y="2306625"/>
              <a:ext cx="1606073" cy="297225"/>
              <a:chOff x="796138" y="2306625"/>
              <a:chExt cx="1606073" cy="297225"/>
            </a:xfrm>
          </p:grpSpPr>
          <p:sp>
            <p:nvSpPr>
              <p:cNvPr id="843" name="Google Shape;843;p45"/>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4" name="Google Shape;844;p45"/>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45"/>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Advanced Modeling</a:t>
              </a:r>
              <a:endParaRPr b="1" sz="1000">
                <a:solidFill>
                  <a:srgbClr val="38761D"/>
                </a:solidFill>
                <a:latin typeface="Roboto"/>
                <a:ea typeface="Roboto"/>
                <a:cs typeface="Roboto"/>
                <a:sym typeface="Roboto"/>
              </a:endParaRPr>
            </a:p>
          </p:txBody>
        </p:sp>
      </p:grpSp>
      <p:grpSp>
        <p:nvGrpSpPr>
          <p:cNvPr id="846" name="Google Shape;846;p45"/>
          <p:cNvGrpSpPr/>
          <p:nvPr/>
        </p:nvGrpSpPr>
        <p:grpSpPr>
          <a:xfrm>
            <a:off x="6663896" y="57123"/>
            <a:ext cx="1548415" cy="474941"/>
            <a:chOff x="6741789" y="2306625"/>
            <a:chExt cx="1606073" cy="578350"/>
          </a:xfrm>
        </p:grpSpPr>
        <p:sp>
          <p:nvSpPr>
            <p:cNvPr id="847" name="Google Shape;847;p45"/>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8" name="Google Shape;848;p45"/>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5"/>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850" name="Google Shape;850;p45"/>
          <p:cNvGrpSpPr/>
          <p:nvPr/>
        </p:nvGrpSpPr>
        <p:grpSpPr>
          <a:xfrm>
            <a:off x="931574" y="58136"/>
            <a:ext cx="1548327" cy="470917"/>
            <a:chOff x="2283801" y="2306625"/>
            <a:chExt cx="1605982" cy="573450"/>
          </a:xfrm>
        </p:grpSpPr>
        <p:sp>
          <p:nvSpPr>
            <p:cNvPr id="851" name="Google Shape;851;p45"/>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2" name="Google Shape;852;p45"/>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5"/>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46"/>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Assessing Normality in Outcome</a:t>
            </a:r>
            <a:endParaRPr/>
          </a:p>
        </p:txBody>
      </p:sp>
      <p:pic>
        <p:nvPicPr>
          <p:cNvPr id="859" name="Google Shape;859;p46"/>
          <p:cNvPicPr preferRelativeResize="0"/>
          <p:nvPr/>
        </p:nvPicPr>
        <p:blipFill>
          <a:blip r:embed="rId3">
            <a:alphaModFix/>
          </a:blip>
          <a:stretch>
            <a:fillRect/>
          </a:stretch>
        </p:blipFill>
        <p:spPr>
          <a:xfrm>
            <a:off x="1352300" y="1679425"/>
            <a:ext cx="6443003" cy="3221501"/>
          </a:xfrm>
          <a:prstGeom prst="rect">
            <a:avLst/>
          </a:prstGeom>
          <a:noFill/>
          <a:ln>
            <a:noFill/>
          </a:ln>
        </p:spPr>
      </p:pic>
      <p:grpSp>
        <p:nvGrpSpPr>
          <p:cNvPr id="860" name="Google Shape;860;p46"/>
          <p:cNvGrpSpPr/>
          <p:nvPr/>
        </p:nvGrpSpPr>
        <p:grpSpPr>
          <a:xfrm>
            <a:off x="3797689" y="57123"/>
            <a:ext cx="1548415" cy="472944"/>
            <a:chOff x="5256641" y="2306625"/>
            <a:chExt cx="1606073" cy="575918"/>
          </a:xfrm>
        </p:grpSpPr>
        <p:sp>
          <p:nvSpPr>
            <p:cNvPr id="861" name="Google Shape;861;p46"/>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2" name="Google Shape;862;p46"/>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6"/>
            <p:cNvSpPr txBox="1"/>
            <p:nvPr/>
          </p:nvSpPr>
          <p:spPr>
            <a:xfrm>
              <a:off x="5289429" y="2583143"/>
              <a:ext cx="15405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864" name="Google Shape;864;p46"/>
          <p:cNvGrpSpPr/>
          <p:nvPr/>
        </p:nvGrpSpPr>
        <p:grpSpPr>
          <a:xfrm>
            <a:off x="2363843" y="54173"/>
            <a:ext cx="1548415" cy="480854"/>
            <a:chOff x="3768859" y="2306625"/>
            <a:chExt cx="1606073" cy="585550"/>
          </a:xfrm>
        </p:grpSpPr>
        <p:sp>
          <p:nvSpPr>
            <p:cNvPr id="865" name="Google Shape;865;p46"/>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6" name="Google Shape;866;p46"/>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868" name="Google Shape;868;p46"/>
          <p:cNvGrpSpPr/>
          <p:nvPr/>
        </p:nvGrpSpPr>
        <p:grpSpPr>
          <a:xfrm>
            <a:off x="5239743" y="57123"/>
            <a:ext cx="1548415" cy="498519"/>
            <a:chOff x="796138" y="2306625"/>
            <a:chExt cx="1606073" cy="607061"/>
          </a:xfrm>
        </p:grpSpPr>
        <p:grpSp>
          <p:nvGrpSpPr>
            <p:cNvPr id="869" name="Google Shape;869;p46"/>
            <p:cNvGrpSpPr/>
            <p:nvPr/>
          </p:nvGrpSpPr>
          <p:grpSpPr>
            <a:xfrm>
              <a:off x="796138" y="2306625"/>
              <a:ext cx="1606073" cy="297225"/>
              <a:chOff x="796138" y="2306625"/>
              <a:chExt cx="1606073" cy="297225"/>
            </a:xfrm>
          </p:grpSpPr>
          <p:sp>
            <p:nvSpPr>
              <p:cNvPr id="870" name="Google Shape;870;p46"/>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1" name="Google Shape;871;p46"/>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46"/>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Advanced Modeling</a:t>
              </a:r>
              <a:endParaRPr b="1" sz="1000">
                <a:solidFill>
                  <a:srgbClr val="38761D"/>
                </a:solidFill>
                <a:latin typeface="Roboto"/>
                <a:ea typeface="Roboto"/>
                <a:cs typeface="Roboto"/>
                <a:sym typeface="Roboto"/>
              </a:endParaRPr>
            </a:p>
          </p:txBody>
        </p:sp>
      </p:grpSp>
      <p:grpSp>
        <p:nvGrpSpPr>
          <p:cNvPr id="873" name="Google Shape;873;p46"/>
          <p:cNvGrpSpPr/>
          <p:nvPr/>
        </p:nvGrpSpPr>
        <p:grpSpPr>
          <a:xfrm>
            <a:off x="6663896" y="57123"/>
            <a:ext cx="1548415" cy="474941"/>
            <a:chOff x="6741789" y="2306625"/>
            <a:chExt cx="1606073" cy="578350"/>
          </a:xfrm>
        </p:grpSpPr>
        <p:sp>
          <p:nvSpPr>
            <p:cNvPr id="874" name="Google Shape;874;p46"/>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5" name="Google Shape;875;p46"/>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6"/>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877" name="Google Shape;877;p46"/>
          <p:cNvGrpSpPr/>
          <p:nvPr/>
        </p:nvGrpSpPr>
        <p:grpSpPr>
          <a:xfrm>
            <a:off x="931574" y="58136"/>
            <a:ext cx="1548327" cy="470917"/>
            <a:chOff x="2283801" y="2306625"/>
            <a:chExt cx="1605982" cy="573450"/>
          </a:xfrm>
        </p:grpSpPr>
        <p:sp>
          <p:nvSpPr>
            <p:cNvPr id="878" name="Google Shape;878;p46"/>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9" name="Google Shape;879;p46"/>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881" name="Google Shape;881;p46"/>
          <p:cNvPicPr preferRelativeResize="0"/>
          <p:nvPr/>
        </p:nvPicPr>
        <p:blipFill rotWithShape="1">
          <a:blip r:embed="rId4">
            <a:alphaModFix/>
          </a:blip>
          <a:srcRect b="45461" l="38738" r="29888" t="34676"/>
          <a:stretch/>
        </p:blipFill>
        <p:spPr>
          <a:xfrm>
            <a:off x="8418150" y="0"/>
            <a:ext cx="725848" cy="61274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47"/>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Mixed-Effects Model Formula</a:t>
            </a:r>
            <a:endParaRPr/>
          </a:p>
        </p:txBody>
      </p:sp>
      <p:sp>
        <p:nvSpPr>
          <p:cNvPr id="887" name="Google Shape;887;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Accuracy_of_Spread</a:t>
            </a:r>
            <a:r>
              <a:rPr lang="en"/>
              <a:t> = </a:t>
            </a:r>
            <a:r>
              <a:rPr lang="en">
                <a:solidFill>
                  <a:schemeClr val="accent3"/>
                </a:solidFill>
              </a:rPr>
              <a:t>temperature + wind_speed +  humidity + weather_type + stadium_design + stadium_weather + stadium_playing_surface + stadium_elevation</a:t>
            </a:r>
            <a:r>
              <a:rPr lang="en"/>
              <a:t> </a:t>
            </a:r>
            <a:r>
              <a:rPr lang="en">
                <a:solidFill>
                  <a:srgbClr val="93C47D"/>
                </a:solidFill>
              </a:rPr>
              <a:t>+ (1|schedule_year) + (schedule_year|team)</a:t>
            </a:r>
            <a:endParaRPr>
              <a:solidFill>
                <a:srgbClr val="93C47D"/>
              </a:solidFill>
            </a:endParaRPr>
          </a:p>
          <a:p>
            <a:pPr indent="-311150" lvl="0" marL="457200" rtl="0" algn="l">
              <a:spcBef>
                <a:spcPts val="1200"/>
              </a:spcBef>
              <a:spcAft>
                <a:spcPts val="0"/>
              </a:spcAft>
              <a:buSzPts val="1300"/>
              <a:buChar char="●"/>
            </a:pPr>
            <a:r>
              <a:rPr lang="en"/>
              <a:t>The </a:t>
            </a:r>
            <a:r>
              <a:rPr lang="en">
                <a:solidFill>
                  <a:schemeClr val="accent3"/>
                </a:solidFill>
              </a:rPr>
              <a:t>orange terms are </a:t>
            </a:r>
            <a:r>
              <a:rPr b="1" lang="en">
                <a:solidFill>
                  <a:schemeClr val="accent3"/>
                </a:solidFill>
              </a:rPr>
              <a:t>fixed/main effects</a:t>
            </a:r>
            <a:r>
              <a:rPr lang="en"/>
              <a:t> - these are the same as we’d see in a normal regression</a:t>
            </a:r>
            <a:endParaRPr/>
          </a:p>
          <a:p>
            <a:pPr indent="-311150" lvl="0" marL="457200" rtl="0" algn="l">
              <a:spcBef>
                <a:spcPts val="0"/>
              </a:spcBef>
              <a:spcAft>
                <a:spcPts val="0"/>
              </a:spcAft>
              <a:buSzPts val="1300"/>
              <a:buChar char="●"/>
            </a:pPr>
            <a:r>
              <a:rPr lang="en"/>
              <a:t>The </a:t>
            </a:r>
            <a:r>
              <a:rPr lang="en">
                <a:solidFill>
                  <a:srgbClr val="93C47D"/>
                </a:solidFill>
              </a:rPr>
              <a:t>green terms are </a:t>
            </a:r>
            <a:r>
              <a:rPr b="1" lang="en">
                <a:solidFill>
                  <a:srgbClr val="93C47D"/>
                </a:solidFill>
              </a:rPr>
              <a:t>random effects</a:t>
            </a:r>
            <a:endParaRPr b="1">
              <a:solidFill>
                <a:srgbClr val="93C47D"/>
              </a:solidFill>
            </a:endParaRPr>
          </a:p>
          <a:p>
            <a:pPr indent="-298450" lvl="1" marL="914400" rtl="0" algn="l">
              <a:spcBef>
                <a:spcPts val="0"/>
              </a:spcBef>
              <a:spcAft>
                <a:spcPts val="0"/>
              </a:spcAft>
              <a:buClr>
                <a:srgbClr val="858585"/>
              </a:buClr>
              <a:buSzPts val="1100"/>
              <a:buChar char="○"/>
            </a:pPr>
            <a:r>
              <a:rPr lang="en">
                <a:solidFill>
                  <a:srgbClr val="858585"/>
                </a:solidFill>
              </a:rPr>
              <a:t>We have a </a:t>
            </a:r>
            <a:r>
              <a:rPr lang="en">
                <a:solidFill>
                  <a:srgbClr val="858585"/>
                </a:solidFill>
              </a:rPr>
              <a:t>different</a:t>
            </a:r>
            <a:r>
              <a:rPr lang="en">
                <a:solidFill>
                  <a:srgbClr val="858585"/>
                </a:solidFill>
              </a:rPr>
              <a:t> (random) intercepts of the model for each year that games were played in, and we also </a:t>
            </a:r>
            <a:r>
              <a:rPr lang="en">
                <a:solidFill>
                  <a:srgbClr val="858585"/>
                </a:solidFill>
              </a:rPr>
              <a:t>have</a:t>
            </a:r>
            <a:r>
              <a:rPr lang="en">
                <a:solidFill>
                  <a:srgbClr val="858585"/>
                </a:solidFill>
              </a:rPr>
              <a:t> different slopes for each NFL team that played games.</a:t>
            </a:r>
            <a:endParaRPr>
              <a:solidFill>
                <a:srgbClr val="858585"/>
              </a:solidFill>
            </a:endParaRPr>
          </a:p>
        </p:txBody>
      </p:sp>
      <p:grpSp>
        <p:nvGrpSpPr>
          <p:cNvPr id="888" name="Google Shape;888;p47"/>
          <p:cNvGrpSpPr/>
          <p:nvPr/>
        </p:nvGrpSpPr>
        <p:grpSpPr>
          <a:xfrm>
            <a:off x="3797689" y="57123"/>
            <a:ext cx="1548415" cy="472944"/>
            <a:chOff x="5256641" y="2306625"/>
            <a:chExt cx="1606073" cy="575918"/>
          </a:xfrm>
        </p:grpSpPr>
        <p:sp>
          <p:nvSpPr>
            <p:cNvPr id="889" name="Google Shape;889;p47"/>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0" name="Google Shape;890;p47"/>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txBox="1"/>
            <p:nvPr/>
          </p:nvSpPr>
          <p:spPr>
            <a:xfrm>
              <a:off x="5289429" y="2583143"/>
              <a:ext cx="15405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892" name="Google Shape;892;p47"/>
          <p:cNvGrpSpPr/>
          <p:nvPr/>
        </p:nvGrpSpPr>
        <p:grpSpPr>
          <a:xfrm>
            <a:off x="2363843" y="54173"/>
            <a:ext cx="1548415" cy="480854"/>
            <a:chOff x="3768859" y="2306625"/>
            <a:chExt cx="1606073" cy="585550"/>
          </a:xfrm>
        </p:grpSpPr>
        <p:sp>
          <p:nvSpPr>
            <p:cNvPr id="893" name="Google Shape;893;p47"/>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4" name="Google Shape;894;p47"/>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896" name="Google Shape;896;p47"/>
          <p:cNvGrpSpPr/>
          <p:nvPr/>
        </p:nvGrpSpPr>
        <p:grpSpPr>
          <a:xfrm>
            <a:off x="5239743" y="57123"/>
            <a:ext cx="1548415" cy="498519"/>
            <a:chOff x="796138" y="2306625"/>
            <a:chExt cx="1606073" cy="607061"/>
          </a:xfrm>
        </p:grpSpPr>
        <p:grpSp>
          <p:nvGrpSpPr>
            <p:cNvPr id="897" name="Google Shape;897;p47"/>
            <p:cNvGrpSpPr/>
            <p:nvPr/>
          </p:nvGrpSpPr>
          <p:grpSpPr>
            <a:xfrm>
              <a:off x="796138" y="2306625"/>
              <a:ext cx="1606073" cy="297225"/>
              <a:chOff x="796138" y="2306625"/>
              <a:chExt cx="1606073" cy="297225"/>
            </a:xfrm>
          </p:grpSpPr>
          <p:sp>
            <p:nvSpPr>
              <p:cNvPr id="898" name="Google Shape;898;p47"/>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9" name="Google Shape;899;p47"/>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47"/>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Advanced Modeling</a:t>
              </a:r>
              <a:endParaRPr b="1" sz="1000">
                <a:solidFill>
                  <a:srgbClr val="38761D"/>
                </a:solidFill>
                <a:latin typeface="Roboto"/>
                <a:ea typeface="Roboto"/>
                <a:cs typeface="Roboto"/>
                <a:sym typeface="Roboto"/>
              </a:endParaRPr>
            </a:p>
          </p:txBody>
        </p:sp>
      </p:grpSp>
      <p:grpSp>
        <p:nvGrpSpPr>
          <p:cNvPr id="901" name="Google Shape;901;p47"/>
          <p:cNvGrpSpPr/>
          <p:nvPr/>
        </p:nvGrpSpPr>
        <p:grpSpPr>
          <a:xfrm>
            <a:off x="6663896" y="57123"/>
            <a:ext cx="1548415" cy="474941"/>
            <a:chOff x="6741789" y="2306625"/>
            <a:chExt cx="1606073" cy="578350"/>
          </a:xfrm>
        </p:grpSpPr>
        <p:sp>
          <p:nvSpPr>
            <p:cNvPr id="902" name="Google Shape;902;p47"/>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3" name="Google Shape;903;p47"/>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905" name="Google Shape;905;p47"/>
          <p:cNvGrpSpPr/>
          <p:nvPr/>
        </p:nvGrpSpPr>
        <p:grpSpPr>
          <a:xfrm>
            <a:off x="931574" y="58136"/>
            <a:ext cx="1548327" cy="470917"/>
            <a:chOff x="2283801" y="2306625"/>
            <a:chExt cx="1605982" cy="573450"/>
          </a:xfrm>
        </p:grpSpPr>
        <p:sp>
          <p:nvSpPr>
            <p:cNvPr id="906" name="Google Shape;906;p47"/>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7" name="Google Shape;907;p47"/>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909" name="Google Shape;909;p47"/>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48"/>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Performance and Conclusions</a:t>
            </a:r>
            <a:endParaRPr/>
          </a:p>
        </p:txBody>
      </p:sp>
      <p:sp>
        <p:nvSpPr>
          <p:cNvPr id="915" name="Google Shape;915;p48"/>
          <p:cNvSpPr txBox="1"/>
          <p:nvPr>
            <p:ph idx="1" type="body"/>
          </p:nvPr>
        </p:nvSpPr>
        <p:spPr>
          <a:xfrm>
            <a:off x="308675" y="3334325"/>
            <a:ext cx="3860100" cy="14103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R</a:t>
            </a:r>
            <a:r>
              <a:rPr baseline="30000" lang="en"/>
              <a:t>2</a:t>
            </a:r>
            <a:r>
              <a:rPr lang="en"/>
              <a:t> = 0.0036 (marginal), 0.0079 (conditional)</a:t>
            </a:r>
            <a:endParaRPr/>
          </a:p>
          <a:p>
            <a:pPr indent="-311150" lvl="0" marL="457200" rtl="0" algn="l">
              <a:spcBef>
                <a:spcPts val="0"/>
              </a:spcBef>
              <a:spcAft>
                <a:spcPts val="0"/>
              </a:spcAft>
              <a:buSzPts val="1300"/>
              <a:buChar char="●"/>
            </a:pPr>
            <a:r>
              <a:rPr lang="en"/>
              <a:t>No signal! Weather and stadium conditions do not explain any substantial variance in spread accuracy</a:t>
            </a:r>
            <a:endParaRPr/>
          </a:p>
          <a:p>
            <a:pPr indent="-311150" lvl="0" marL="457200" rtl="0" algn="l">
              <a:spcBef>
                <a:spcPts val="0"/>
              </a:spcBef>
              <a:spcAft>
                <a:spcPts val="0"/>
              </a:spcAft>
              <a:buSzPts val="1300"/>
              <a:buChar char="●"/>
            </a:pPr>
            <a:r>
              <a:rPr lang="en"/>
              <a:t>Model is probably a poor fit, but there is also so much noise in the data</a:t>
            </a:r>
            <a:endParaRPr/>
          </a:p>
        </p:txBody>
      </p:sp>
      <p:grpSp>
        <p:nvGrpSpPr>
          <p:cNvPr id="916" name="Google Shape;916;p48"/>
          <p:cNvGrpSpPr/>
          <p:nvPr/>
        </p:nvGrpSpPr>
        <p:grpSpPr>
          <a:xfrm>
            <a:off x="3797689" y="57123"/>
            <a:ext cx="1548415" cy="472944"/>
            <a:chOff x="5256641" y="2306625"/>
            <a:chExt cx="1606073" cy="575918"/>
          </a:xfrm>
        </p:grpSpPr>
        <p:sp>
          <p:nvSpPr>
            <p:cNvPr id="917" name="Google Shape;917;p48"/>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18" name="Google Shape;918;p48"/>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8"/>
            <p:cNvSpPr txBox="1"/>
            <p:nvPr/>
          </p:nvSpPr>
          <p:spPr>
            <a:xfrm>
              <a:off x="5289429" y="2583143"/>
              <a:ext cx="15405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920" name="Google Shape;920;p48"/>
          <p:cNvGrpSpPr/>
          <p:nvPr/>
        </p:nvGrpSpPr>
        <p:grpSpPr>
          <a:xfrm>
            <a:off x="2363843" y="54173"/>
            <a:ext cx="1548415" cy="480854"/>
            <a:chOff x="3768859" y="2306625"/>
            <a:chExt cx="1606073" cy="585550"/>
          </a:xfrm>
        </p:grpSpPr>
        <p:sp>
          <p:nvSpPr>
            <p:cNvPr id="921" name="Google Shape;921;p48"/>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2" name="Google Shape;922;p48"/>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8"/>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924" name="Google Shape;924;p48"/>
          <p:cNvGrpSpPr/>
          <p:nvPr/>
        </p:nvGrpSpPr>
        <p:grpSpPr>
          <a:xfrm>
            <a:off x="5239743" y="57123"/>
            <a:ext cx="1548415" cy="498519"/>
            <a:chOff x="796138" y="2306625"/>
            <a:chExt cx="1606073" cy="607061"/>
          </a:xfrm>
        </p:grpSpPr>
        <p:grpSp>
          <p:nvGrpSpPr>
            <p:cNvPr id="925" name="Google Shape;925;p48"/>
            <p:cNvGrpSpPr/>
            <p:nvPr/>
          </p:nvGrpSpPr>
          <p:grpSpPr>
            <a:xfrm>
              <a:off x="796138" y="2306625"/>
              <a:ext cx="1606073" cy="297225"/>
              <a:chOff x="796138" y="2306625"/>
              <a:chExt cx="1606073" cy="297225"/>
            </a:xfrm>
          </p:grpSpPr>
          <p:sp>
            <p:nvSpPr>
              <p:cNvPr id="926" name="Google Shape;926;p48"/>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7" name="Google Shape;927;p48"/>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48"/>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Advanced Modeling</a:t>
              </a:r>
              <a:endParaRPr b="1" sz="1000">
                <a:solidFill>
                  <a:srgbClr val="38761D"/>
                </a:solidFill>
                <a:latin typeface="Roboto"/>
                <a:ea typeface="Roboto"/>
                <a:cs typeface="Roboto"/>
                <a:sym typeface="Roboto"/>
              </a:endParaRPr>
            </a:p>
          </p:txBody>
        </p:sp>
      </p:grpSp>
      <p:grpSp>
        <p:nvGrpSpPr>
          <p:cNvPr id="929" name="Google Shape;929;p48"/>
          <p:cNvGrpSpPr/>
          <p:nvPr/>
        </p:nvGrpSpPr>
        <p:grpSpPr>
          <a:xfrm>
            <a:off x="6663896" y="57123"/>
            <a:ext cx="1548415" cy="474941"/>
            <a:chOff x="6741789" y="2306625"/>
            <a:chExt cx="1606073" cy="578350"/>
          </a:xfrm>
        </p:grpSpPr>
        <p:sp>
          <p:nvSpPr>
            <p:cNvPr id="930" name="Google Shape;930;p48"/>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1" name="Google Shape;931;p48"/>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8"/>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933" name="Google Shape;933;p48"/>
          <p:cNvGrpSpPr/>
          <p:nvPr/>
        </p:nvGrpSpPr>
        <p:grpSpPr>
          <a:xfrm>
            <a:off x="931574" y="58136"/>
            <a:ext cx="1548327" cy="470917"/>
            <a:chOff x="2283801" y="2306625"/>
            <a:chExt cx="1605982" cy="573450"/>
          </a:xfrm>
        </p:grpSpPr>
        <p:sp>
          <p:nvSpPr>
            <p:cNvPr id="934" name="Google Shape;934;p48"/>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5" name="Google Shape;935;p48"/>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8"/>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937" name="Google Shape;937;p48"/>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pic>
        <p:nvPicPr>
          <p:cNvPr id="938" name="Google Shape;938;p48"/>
          <p:cNvPicPr preferRelativeResize="0"/>
          <p:nvPr/>
        </p:nvPicPr>
        <p:blipFill>
          <a:blip r:embed="rId4">
            <a:alphaModFix/>
          </a:blip>
          <a:stretch>
            <a:fillRect/>
          </a:stretch>
        </p:blipFill>
        <p:spPr>
          <a:xfrm>
            <a:off x="367888" y="2388702"/>
            <a:ext cx="3741675" cy="945623"/>
          </a:xfrm>
          <a:prstGeom prst="rect">
            <a:avLst/>
          </a:prstGeom>
          <a:noFill/>
          <a:ln>
            <a:noFill/>
          </a:ln>
        </p:spPr>
      </p:pic>
      <p:pic>
        <p:nvPicPr>
          <p:cNvPr id="939" name="Google Shape;939;p48"/>
          <p:cNvPicPr preferRelativeResize="0"/>
          <p:nvPr/>
        </p:nvPicPr>
        <p:blipFill>
          <a:blip r:embed="rId5">
            <a:alphaModFix/>
          </a:blip>
          <a:stretch>
            <a:fillRect/>
          </a:stretch>
        </p:blipFill>
        <p:spPr>
          <a:xfrm>
            <a:off x="4253925" y="1888830"/>
            <a:ext cx="4822825" cy="2855720"/>
          </a:xfrm>
          <a:prstGeom prst="rect">
            <a:avLst/>
          </a:prstGeom>
          <a:noFill/>
          <a:ln>
            <a:noFill/>
          </a:ln>
        </p:spPr>
      </p:pic>
      <p:pic>
        <p:nvPicPr>
          <p:cNvPr id="940" name="Google Shape;940;p48"/>
          <p:cNvPicPr preferRelativeResize="0"/>
          <p:nvPr/>
        </p:nvPicPr>
        <p:blipFill rotWithShape="1">
          <a:blip r:embed="rId6">
            <a:alphaModFix/>
          </a:blip>
          <a:srcRect b="0" l="0" r="0" t="3873"/>
          <a:stretch/>
        </p:blipFill>
        <p:spPr>
          <a:xfrm>
            <a:off x="3993801" y="2086450"/>
            <a:ext cx="5082950" cy="2793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39"/>
                                        </p:tgtEl>
                                      </p:cBhvr>
                                    </p:animEffect>
                                    <p:set>
                                      <p:cBhvr>
                                        <p:cTn dur="1" fill="hold">
                                          <p:stCondLst>
                                            <p:cond delay="500"/>
                                          </p:stCondLst>
                                        </p:cTn>
                                        <p:tgtEl>
                                          <p:spTgt spid="9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49"/>
          <p:cNvPicPr preferRelativeResize="0"/>
          <p:nvPr/>
        </p:nvPicPr>
        <p:blipFill rotWithShape="1">
          <a:blip r:embed="rId3">
            <a:alphaModFix amt="30000"/>
          </a:blip>
          <a:srcRect b="45461" l="38738" r="29888" t="34676"/>
          <a:stretch/>
        </p:blipFill>
        <p:spPr>
          <a:xfrm>
            <a:off x="1525552" y="0"/>
            <a:ext cx="6092874" cy="5143501"/>
          </a:xfrm>
          <a:prstGeom prst="rect">
            <a:avLst/>
          </a:prstGeom>
          <a:noFill/>
          <a:ln>
            <a:noFill/>
          </a:ln>
        </p:spPr>
      </p:pic>
      <p:sp>
        <p:nvSpPr>
          <p:cNvPr id="946" name="Google Shape;946;p49"/>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Advanced Modeling</a:t>
            </a:r>
            <a:endParaRPr/>
          </a:p>
          <a:p>
            <a:pPr indent="0" lvl="0" marL="0" rtl="0" algn="ctr">
              <a:spcBef>
                <a:spcPts val="0"/>
              </a:spcBef>
              <a:spcAft>
                <a:spcPts val="0"/>
              </a:spcAft>
              <a:buNone/>
            </a:pPr>
            <a:r>
              <a:rPr lang="en"/>
              <a:t>II. Network model of team’s performance against spread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50"/>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Assessing Historical Team Performance Against Spread with a Network - Intuition </a:t>
            </a:r>
            <a:endParaRPr/>
          </a:p>
        </p:txBody>
      </p:sp>
      <p:sp>
        <p:nvSpPr>
          <p:cNvPr id="952" name="Google Shape;952;p50"/>
          <p:cNvSpPr txBox="1"/>
          <p:nvPr>
            <p:ph idx="1" type="body"/>
          </p:nvPr>
        </p:nvSpPr>
        <p:spPr>
          <a:xfrm>
            <a:off x="729450" y="1954425"/>
            <a:ext cx="7688700" cy="2701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social network is a representation of relationships between social actors or nodes, with analyses of these networks focusing on the </a:t>
            </a:r>
            <a:r>
              <a:rPr lang="en"/>
              <a:t>strength</a:t>
            </a:r>
            <a:r>
              <a:rPr lang="en"/>
              <a:t> of these relationships (represented as edges between nodes)</a:t>
            </a:r>
            <a:endParaRPr/>
          </a:p>
          <a:p>
            <a:pPr indent="-311150" lvl="0" marL="457200" rtl="0" algn="l">
              <a:spcBef>
                <a:spcPts val="0"/>
              </a:spcBef>
              <a:spcAft>
                <a:spcPts val="0"/>
              </a:spcAft>
              <a:buSzPts val="1300"/>
              <a:buChar char="●"/>
            </a:pPr>
            <a:r>
              <a:rPr b="1" lang="en"/>
              <a:t>Nodes:</a:t>
            </a:r>
            <a:r>
              <a:rPr lang="en"/>
              <a:t> NFL Teams (32) </a:t>
            </a:r>
            <a:endParaRPr/>
          </a:p>
          <a:p>
            <a:pPr indent="-311150" lvl="0" marL="457200" rtl="0" algn="l">
              <a:spcBef>
                <a:spcPts val="0"/>
              </a:spcBef>
              <a:spcAft>
                <a:spcPts val="0"/>
              </a:spcAft>
              <a:buSzPts val="1300"/>
              <a:buChar char="●"/>
            </a:pPr>
            <a:r>
              <a:rPr b="1" lang="en"/>
              <a:t>Edges:</a:t>
            </a:r>
            <a:r>
              <a:rPr lang="en"/>
              <a:t> Directed - games played between teams where one team was favored over the other</a:t>
            </a:r>
            <a:endParaRPr/>
          </a:p>
          <a:p>
            <a:pPr indent="-311150" lvl="0" marL="457200" rtl="0" algn="l">
              <a:spcBef>
                <a:spcPts val="0"/>
              </a:spcBef>
              <a:spcAft>
                <a:spcPts val="0"/>
              </a:spcAft>
              <a:buSzPts val="1300"/>
              <a:buChar char="●"/>
            </a:pPr>
            <a:r>
              <a:rPr b="1" lang="en"/>
              <a:t>Edge weights: </a:t>
            </a:r>
            <a:r>
              <a:rPr lang="en"/>
              <a:t>Directed, the proportion of games when the outgoing team was favored that the spread was equaled or exceeded (e.g., actual game score difference ≥ spread)</a:t>
            </a:r>
            <a:endParaRPr/>
          </a:p>
          <a:p>
            <a:pPr indent="-311150" lvl="0" marL="457200" rtl="0" algn="l">
              <a:spcBef>
                <a:spcPts val="0"/>
              </a:spcBef>
              <a:spcAft>
                <a:spcPts val="0"/>
              </a:spcAft>
              <a:buSzPts val="1300"/>
              <a:buChar char="●"/>
            </a:pPr>
            <a:r>
              <a:rPr lang="en"/>
              <a:t>This representation will allow us to easily visualize the performance of NFL teams against the spread against each other team  </a:t>
            </a:r>
            <a:endParaRPr/>
          </a:p>
        </p:txBody>
      </p:sp>
      <p:pic>
        <p:nvPicPr>
          <p:cNvPr id="953" name="Google Shape;953;p50"/>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954" name="Google Shape;954;p50"/>
          <p:cNvGrpSpPr/>
          <p:nvPr/>
        </p:nvGrpSpPr>
        <p:grpSpPr>
          <a:xfrm>
            <a:off x="3797689" y="57123"/>
            <a:ext cx="1548415" cy="472944"/>
            <a:chOff x="5256641" y="2306625"/>
            <a:chExt cx="1606073" cy="575918"/>
          </a:xfrm>
        </p:grpSpPr>
        <p:sp>
          <p:nvSpPr>
            <p:cNvPr id="955" name="Google Shape;955;p50"/>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6" name="Google Shape;956;p50"/>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0"/>
            <p:cNvSpPr txBox="1"/>
            <p:nvPr/>
          </p:nvSpPr>
          <p:spPr>
            <a:xfrm>
              <a:off x="5289429" y="2583143"/>
              <a:ext cx="15405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958" name="Google Shape;958;p50"/>
          <p:cNvGrpSpPr/>
          <p:nvPr/>
        </p:nvGrpSpPr>
        <p:grpSpPr>
          <a:xfrm>
            <a:off x="2363843" y="54173"/>
            <a:ext cx="1548415" cy="480854"/>
            <a:chOff x="3768859" y="2306625"/>
            <a:chExt cx="1606073" cy="585550"/>
          </a:xfrm>
        </p:grpSpPr>
        <p:sp>
          <p:nvSpPr>
            <p:cNvPr id="959" name="Google Shape;959;p50"/>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0" name="Google Shape;960;p50"/>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0"/>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962" name="Google Shape;962;p50"/>
          <p:cNvGrpSpPr/>
          <p:nvPr/>
        </p:nvGrpSpPr>
        <p:grpSpPr>
          <a:xfrm>
            <a:off x="5239743" y="57123"/>
            <a:ext cx="1548415" cy="498519"/>
            <a:chOff x="796138" y="2306625"/>
            <a:chExt cx="1606073" cy="607061"/>
          </a:xfrm>
        </p:grpSpPr>
        <p:grpSp>
          <p:nvGrpSpPr>
            <p:cNvPr id="963" name="Google Shape;963;p50"/>
            <p:cNvGrpSpPr/>
            <p:nvPr/>
          </p:nvGrpSpPr>
          <p:grpSpPr>
            <a:xfrm>
              <a:off x="796138" y="2306625"/>
              <a:ext cx="1606073" cy="297225"/>
              <a:chOff x="796138" y="2306625"/>
              <a:chExt cx="1606073" cy="297225"/>
            </a:xfrm>
          </p:grpSpPr>
          <p:sp>
            <p:nvSpPr>
              <p:cNvPr id="964" name="Google Shape;964;p50"/>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5" name="Google Shape;965;p50"/>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 name="Google Shape;966;p50"/>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Advanced Modeling</a:t>
              </a:r>
              <a:endParaRPr b="1" sz="1000">
                <a:solidFill>
                  <a:srgbClr val="38761D"/>
                </a:solidFill>
                <a:latin typeface="Roboto"/>
                <a:ea typeface="Roboto"/>
                <a:cs typeface="Roboto"/>
                <a:sym typeface="Roboto"/>
              </a:endParaRPr>
            </a:p>
          </p:txBody>
        </p:sp>
      </p:grpSp>
      <p:grpSp>
        <p:nvGrpSpPr>
          <p:cNvPr id="967" name="Google Shape;967;p50"/>
          <p:cNvGrpSpPr/>
          <p:nvPr/>
        </p:nvGrpSpPr>
        <p:grpSpPr>
          <a:xfrm>
            <a:off x="6663896" y="57123"/>
            <a:ext cx="1548415" cy="474941"/>
            <a:chOff x="6741789" y="2306625"/>
            <a:chExt cx="1606073" cy="578350"/>
          </a:xfrm>
        </p:grpSpPr>
        <p:sp>
          <p:nvSpPr>
            <p:cNvPr id="968" name="Google Shape;968;p50"/>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9" name="Google Shape;969;p50"/>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971" name="Google Shape;971;p50"/>
          <p:cNvGrpSpPr/>
          <p:nvPr/>
        </p:nvGrpSpPr>
        <p:grpSpPr>
          <a:xfrm>
            <a:off x="931574" y="59148"/>
            <a:ext cx="1548327" cy="470917"/>
            <a:chOff x="2283801" y="2306625"/>
            <a:chExt cx="1605982" cy="573450"/>
          </a:xfrm>
        </p:grpSpPr>
        <p:sp>
          <p:nvSpPr>
            <p:cNvPr id="972" name="Google Shape;972;p50"/>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73" name="Google Shape;973;p50"/>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0"/>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1"/>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Model</a:t>
            </a:r>
            <a:endParaRPr/>
          </a:p>
        </p:txBody>
      </p:sp>
      <p:pic>
        <p:nvPicPr>
          <p:cNvPr id="980" name="Google Shape;980;p51"/>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981" name="Google Shape;981;p51"/>
          <p:cNvGrpSpPr/>
          <p:nvPr/>
        </p:nvGrpSpPr>
        <p:grpSpPr>
          <a:xfrm>
            <a:off x="3797689" y="57123"/>
            <a:ext cx="1548415" cy="472944"/>
            <a:chOff x="5256641" y="2306625"/>
            <a:chExt cx="1606073" cy="575918"/>
          </a:xfrm>
        </p:grpSpPr>
        <p:sp>
          <p:nvSpPr>
            <p:cNvPr id="982" name="Google Shape;982;p51"/>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83" name="Google Shape;983;p51"/>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1"/>
            <p:cNvSpPr txBox="1"/>
            <p:nvPr/>
          </p:nvSpPr>
          <p:spPr>
            <a:xfrm>
              <a:off x="5289429" y="2583143"/>
              <a:ext cx="15405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985" name="Google Shape;985;p51"/>
          <p:cNvGrpSpPr/>
          <p:nvPr/>
        </p:nvGrpSpPr>
        <p:grpSpPr>
          <a:xfrm>
            <a:off x="2363843" y="54173"/>
            <a:ext cx="1548415" cy="480854"/>
            <a:chOff x="3768859" y="2306625"/>
            <a:chExt cx="1606073" cy="585550"/>
          </a:xfrm>
        </p:grpSpPr>
        <p:sp>
          <p:nvSpPr>
            <p:cNvPr id="986" name="Google Shape;986;p51"/>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87" name="Google Shape;987;p51"/>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1"/>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989" name="Google Shape;989;p51"/>
          <p:cNvGrpSpPr/>
          <p:nvPr/>
        </p:nvGrpSpPr>
        <p:grpSpPr>
          <a:xfrm>
            <a:off x="5239743" y="57123"/>
            <a:ext cx="1548415" cy="498519"/>
            <a:chOff x="796138" y="2306625"/>
            <a:chExt cx="1606073" cy="607061"/>
          </a:xfrm>
        </p:grpSpPr>
        <p:grpSp>
          <p:nvGrpSpPr>
            <p:cNvPr id="990" name="Google Shape;990;p51"/>
            <p:cNvGrpSpPr/>
            <p:nvPr/>
          </p:nvGrpSpPr>
          <p:grpSpPr>
            <a:xfrm>
              <a:off x="796138" y="2306625"/>
              <a:ext cx="1606073" cy="297225"/>
              <a:chOff x="796138" y="2306625"/>
              <a:chExt cx="1606073" cy="297225"/>
            </a:xfrm>
          </p:grpSpPr>
          <p:sp>
            <p:nvSpPr>
              <p:cNvPr id="991" name="Google Shape;991;p51"/>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92" name="Google Shape;992;p51"/>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 name="Google Shape;993;p51"/>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Advanced Modeling</a:t>
              </a:r>
              <a:endParaRPr b="1" sz="1000">
                <a:solidFill>
                  <a:srgbClr val="38761D"/>
                </a:solidFill>
                <a:latin typeface="Roboto"/>
                <a:ea typeface="Roboto"/>
                <a:cs typeface="Roboto"/>
                <a:sym typeface="Roboto"/>
              </a:endParaRPr>
            </a:p>
          </p:txBody>
        </p:sp>
      </p:grpSp>
      <p:grpSp>
        <p:nvGrpSpPr>
          <p:cNvPr id="994" name="Google Shape;994;p51"/>
          <p:cNvGrpSpPr/>
          <p:nvPr/>
        </p:nvGrpSpPr>
        <p:grpSpPr>
          <a:xfrm>
            <a:off x="6663896" y="57123"/>
            <a:ext cx="1548415" cy="474941"/>
            <a:chOff x="6741789" y="2306625"/>
            <a:chExt cx="1606073" cy="578350"/>
          </a:xfrm>
        </p:grpSpPr>
        <p:sp>
          <p:nvSpPr>
            <p:cNvPr id="995" name="Google Shape;995;p51"/>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96" name="Google Shape;996;p51"/>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1"/>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998" name="Google Shape;998;p51"/>
          <p:cNvGrpSpPr/>
          <p:nvPr/>
        </p:nvGrpSpPr>
        <p:grpSpPr>
          <a:xfrm>
            <a:off x="931574" y="59148"/>
            <a:ext cx="1548327" cy="470917"/>
            <a:chOff x="2283801" y="2306625"/>
            <a:chExt cx="1605982" cy="573450"/>
          </a:xfrm>
        </p:grpSpPr>
        <p:sp>
          <p:nvSpPr>
            <p:cNvPr id="999" name="Google Shape;999;p51"/>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00" name="Google Shape;1000;p51"/>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1"/>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1002" name="Google Shape;1002;p51"/>
          <p:cNvPicPr preferRelativeResize="0"/>
          <p:nvPr/>
        </p:nvPicPr>
        <p:blipFill rotWithShape="1">
          <a:blip r:embed="rId4">
            <a:alphaModFix/>
          </a:blip>
          <a:srcRect b="14160" l="15483" r="0" t="11545"/>
          <a:stretch/>
        </p:blipFill>
        <p:spPr>
          <a:xfrm>
            <a:off x="3912250" y="729806"/>
            <a:ext cx="5164974" cy="4413694"/>
          </a:xfrm>
          <a:prstGeom prst="rect">
            <a:avLst/>
          </a:prstGeom>
          <a:noFill/>
          <a:ln>
            <a:noFill/>
          </a:ln>
        </p:spPr>
      </p:pic>
      <p:pic>
        <p:nvPicPr>
          <p:cNvPr id="1003" name="Google Shape;1003;p51"/>
          <p:cNvPicPr preferRelativeResize="0"/>
          <p:nvPr/>
        </p:nvPicPr>
        <p:blipFill rotWithShape="1">
          <a:blip r:embed="rId5">
            <a:alphaModFix/>
          </a:blip>
          <a:srcRect b="17414" l="18314" r="0" t="14557"/>
          <a:stretch/>
        </p:blipFill>
        <p:spPr>
          <a:xfrm>
            <a:off x="3577800" y="729800"/>
            <a:ext cx="5566198" cy="44136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02"/>
                                        </p:tgtEl>
                                      </p:cBhvr>
                                    </p:animEffect>
                                    <p:set>
                                      <p:cBhvr>
                                        <p:cTn dur="1" fill="hold">
                                          <p:stCondLst>
                                            <p:cond delay="1000"/>
                                          </p:stCondLst>
                                        </p:cTn>
                                        <p:tgtEl>
                                          <p:spTgt spid="10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 Background</a:t>
            </a:r>
            <a:endParaRPr/>
          </a:p>
        </p:txBody>
      </p:sp>
      <p:sp>
        <p:nvSpPr>
          <p:cNvPr id="112" name="Google Shape;112;p16"/>
          <p:cNvSpPr txBox="1"/>
          <p:nvPr>
            <p:ph idx="1" type="body"/>
          </p:nvPr>
        </p:nvSpPr>
        <p:spPr>
          <a:xfrm>
            <a:off x="487325" y="4329250"/>
            <a:ext cx="7688700" cy="2261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u="sng">
                <a:solidFill>
                  <a:schemeClr val="hlink"/>
                </a:solidFill>
                <a:hlinkClick r:id="rId3"/>
              </a:rPr>
              <a:t>https://www.insiderintelligence.com/content/sports-gambling-opportunity-marketers</a:t>
            </a:r>
            <a:endParaRPr/>
          </a:p>
          <a:p>
            <a:pPr indent="0" lvl="0" marL="457200" rtl="0" algn="l">
              <a:spcBef>
                <a:spcPts val="1200"/>
              </a:spcBef>
              <a:spcAft>
                <a:spcPts val="0"/>
              </a:spcAft>
              <a:buNone/>
            </a:pPr>
            <a:r>
              <a:rPr lang="en" u="sng">
                <a:solidFill>
                  <a:schemeClr val="hlink"/>
                </a:solidFill>
                <a:hlinkClick r:id="rId4"/>
              </a:rPr>
              <a:t>https://www.techradar.com/news/fanduel-vs-draftkings</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113" name="Google Shape;113;p16"/>
          <p:cNvPicPr preferRelativeResize="0"/>
          <p:nvPr/>
        </p:nvPicPr>
        <p:blipFill>
          <a:blip r:embed="rId5">
            <a:alphaModFix/>
          </a:blip>
          <a:stretch>
            <a:fillRect/>
          </a:stretch>
        </p:blipFill>
        <p:spPr>
          <a:xfrm>
            <a:off x="914750" y="1721900"/>
            <a:ext cx="2882949" cy="2502650"/>
          </a:xfrm>
          <a:prstGeom prst="rect">
            <a:avLst/>
          </a:prstGeom>
          <a:noFill/>
          <a:ln>
            <a:noFill/>
          </a:ln>
        </p:spPr>
      </p:pic>
      <p:pic>
        <p:nvPicPr>
          <p:cNvPr id="114" name="Google Shape;114;p16"/>
          <p:cNvPicPr preferRelativeResize="0"/>
          <p:nvPr/>
        </p:nvPicPr>
        <p:blipFill>
          <a:blip r:embed="rId6">
            <a:alphaModFix/>
          </a:blip>
          <a:stretch>
            <a:fillRect/>
          </a:stretch>
        </p:blipFill>
        <p:spPr>
          <a:xfrm>
            <a:off x="4353450" y="1826600"/>
            <a:ext cx="3858845" cy="2170600"/>
          </a:xfrm>
          <a:prstGeom prst="rect">
            <a:avLst/>
          </a:prstGeom>
          <a:noFill/>
          <a:ln>
            <a:noFill/>
          </a:ln>
        </p:spPr>
      </p:pic>
      <p:pic>
        <p:nvPicPr>
          <p:cNvPr id="115" name="Google Shape;115;p16"/>
          <p:cNvPicPr preferRelativeResize="0"/>
          <p:nvPr/>
        </p:nvPicPr>
        <p:blipFill rotWithShape="1">
          <a:blip r:embed="rId7">
            <a:alphaModFix/>
          </a:blip>
          <a:srcRect b="45461" l="38738" r="29888" t="34676"/>
          <a:stretch/>
        </p:blipFill>
        <p:spPr>
          <a:xfrm>
            <a:off x="8418150" y="0"/>
            <a:ext cx="725848" cy="612741"/>
          </a:xfrm>
          <a:prstGeom prst="rect">
            <a:avLst/>
          </a:prstGeom>
          <a:noFill/>
          <a:ln>
            <a:noFill/>
          </a:ln>
        </p:spPr>
      </p:pic>
      <p:grpSp>
        <p:nvGrpSpPr>
          <p:cNvPr id="116" name="Google Shape;116;p16"/>
          <p:cNvGrpSpPr/>
          <p:nvPr/>
        </p:nvGrpSpPr>
        <p:grpSpPr>
          <a:xfrm>
            <a:off x="5232064" y="57123"/>
            <a:ext cx="1548415" cy="474944"/>
            <a:chOff x="5256641" y="2306625"/>
            <a:chExt cx="1606073" cy="578353"/>
          </a:xfrm>
        </p:grpSpPr>
        <p:sp>
          <p:nvSpPr>
            <p:cNvPr id="117" name="Google Shape;117;p16"/>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8" name="Google Shape;118;p16"/>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120" name="Google Shape;120;p16"/>
          <p:cNvGrpSpPr/>
          <p:nvPr/>
        </p:nvGrpSpPr>
        <p:grpSpPr>
          <a:xfrm>
            <a:off x="3797693" y="57123"/>
            <a:ext cx="1548415" cy="480854"/>
            <a:chOff x="3768859" y="2306625"/>
            <a:chExt cx="1606073" cy="585550"/>
          </a:xfrm>
        </p:grpSpPr>
        <p:sp>
          <p:nvSpPr>
            <p:cNvPr id="121" name="Google Shape;121;p16"/>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2" name="Google Shape;122;p16"/>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124" name="Google Shape;124;p16"/>
          <p:cNvGrpSpPr/>
          <p:nvPr/>
        </p:nvGrpSpPr>
        <p:grpSpPr>
          <a:xfrm>
            <a:off x="931693" y="57123"/>
            <a:ext cx="1548415" cy="498509"/>
            <a:chOff x="796138" y="2306625"/>
            <a:chExt cx="1606073" cy="607050"/>
          </a:xfrm>
        </p:grpSpPr>
        <p:grpSp>
          <p:nvGrpSpPr>
            <p:cNvPr id="125" name="Google Shape;125;p16"/>
            <p:cNvGrpSpPr/>
            <p:nvPr/>
          </p:nvGrpSpPr>
          <p:grpSpPr>
            <a:xfrm>
              <a:off x="796138" y="2306625"/>
              <a:ext cx="1606073" cy="297225"/>
              <a:chOff x="796138" y="2306625"/>
              <a:chExt cx="1606073" cy="297225"/>
            </a:xfrm>
          </p:grpSpPr>
          <p:sp>
            <p:nvSpPr>
              <p:cNvPr id="126" name="Google Shape;126;p16"/>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7" name="Google Shape;127;p16"/>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6"/>
            <p:cNvSpPr txBox="1"/>
            <p:nvPr/>
          </p:nvSpPr>
          <p:spPr>
            <a:xfrm>
              <a:off x="937150" y="2614275"/>
              <a:ext cx="132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Introduction</a:t>
              </a:r>
              <a:endParaRPr b="1" sz="1000">
                <a:solidFill>
                  <a:srgbClr val="38761D"/>
                </a:solidFill>
                <a:latin typeface="Roboto"/>
                <a:ea typeface="Roboto"/>
                <a:cs typeface="Roboto"/>
                <a:sym typeface="Roboto"/>
              </a:endParaRPr>
            </a:p>
          </p:txBody>
        </p:sp>
      </p:grpSp>
      <p:grpSp>
        <p:nvGrpSpPr>
          <p:cNvPr id="129" name="Google Shape;129;p16"/>
          <p:cNvGrpSpPr/>
          <p:nvPr/>
        </p:nvGrpSpPr>
        <p:grpSpPr>
          <a:xfrm>
            <a:off x="6663896" y="57123"/>
            <a:ext cx="1548415" cy="474941"/>
            <a:chOff x="6741789" y="2306625"/>
            <a:chExt cx="1606073" cy="578350"/>
          </a:xfrm>
        </p:grpSpPr>
        <p:sp>
          <p:nvSpPr>
            <p:cNvPr id="130" name="Google Shape;130;p16"/>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1" name="Google Shape;131;p16"/>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133" name="Google Shape;133;p16"/>
          <p:cNvGrpSpPr/>
          <p:nvPr/>
        </p:nvGrpSpPr>
        <p:grpSpPr>
          <a:xfrm>
            <a:off x="2365861" y="57123"/>
            <a:ext cx="1548415" cy="470917"/>
            <a:chOff x="2283710" y="2306625"/>
            <a:chExt cx="1606073" cy="573450"/>
          </a:xfrm>
        </p:grpSpPr>
        <p:sp>
          <p:nvSpPr>
            <p:cNvPr id="134" name="Google Shape;134;p16"/>
            <p:cNvSpPr/>
            <p:nvPr/>
          </p:nvSpPr>
          <p:spPr>
            <a:xfrm flipH="1">
              <a:off x="2283710"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5" name="Google Shape;135;p16"/>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52"/>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from Network Model</a:t>
            </a:r>
            <a:endParaRPr/>
          </a:p>
        </p:txBody>
      </p:sp>
      <p:sp>
        <p:nvSpPr>
          <p:cNvPr id="1009" name="Google Shape;1009;p52"/>
          <p:cNvSpPr txBox="1"/>
          <p:nvPr>
            <p:ph idx="1" type="body"/>
          </p:nvPr>
        </p:nvSpPr>
        <p:spPr>
          <a:xfrm>
            <a:off x="729450" y="2078875"/>
            <a:ext cx="7688700" cy="2526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Only three teams had instances where they’ve never been favored to win </a:t>
            </a:r>
            <a:r>
              <a:rPr lang="en"/>
              <a:t>against</a:t>
            </a:r>
            <a:r>
              <a:rPr lang="en"/>
              <a:t> another team historically (Denver → Arizona; Philadelphia → Houston; Green Bay → Jacksonville) </a:t>
            </a:r>
            <a:endParaRPr/>
          </a:p>
          <a:p>
            <a:pPr indent="-311150" lvl="0" marL="457200" rtl="0" algn="l">
              <a:spcBef>
                <a:spcPts val="0"/>
              </a:spcBef>
              <a:spcAft>
                <a:spcPts val="0"/>
              </a:spcAft>
              <a:buSzPts val="1300"/>
              <a:buChar char="●"/>
            </a:pPr>
            <a:r>
              <a:rPr lang="en"/>
              <a:t>The majority of teams (21) equal or exceed the spread &gt;50% of the time on average, with Baltimore (61.3%), Green Bay (59.5%), and Buffalo (55.8%) performing the best</a:t>
            </a:r>
            <a:endParaRPr/>
          </a:p>
          <a:p>
            <a:pPr indent="-298450" lvl="1" marL="914400" rtl="0" algn="l">
              <a:spcBef>
                <a:spcPts val="0"/>
              </a:spcBef>
              <a:spcAft>
                <a:spcPts val="0"/>
              </a:spcAft>
              <a:buSzPts val="1100"/>
              <a:buChar char="○"/>
            </a:pPr>
            <a:r>
              <a:rPr lang="en"/>
              <a:t>Based only on historical data, these teams might be the best to bet on</a:t>
            </a:r>
            <a:endParaRPr/>
          </a:p>
          <a:p>
            <a:pPr indent="-311150" lvl="0" marL="457200" rtl="0" algn="l">
              <a:spcBef>
                <a:spcPts val="0"/>
              </a:spcBef>
              <a:spcAft>
                <a:spcPts val="0"/>
              </a:spcAft>
              <a:buSzPts val="1300"/>
              <a:buChar char="●"/>
            </a:pPr>
            <a:r>
              <a:rPr lang="en"/>
              <a:t>Atlanta (46.3%), Las Vegas (47.1%), and New York (48.3%) are the worst on average when it comes to equalling or exceeding the spread</a:t>
            </a:r>
            <a:endParaRPr/>
          </a:p>
          <a:p>
            <a:pPr indent="-298450" lvl="1" marL="914400" rtl="0" algn="l">
              <a:spcBef>
                <a:spcPts val="0"/>
              </a:spcBef>
              <a:spcAft>
                <a:spcPts val="0"/>
              </a:spcAft>
              <a:buSzPts val="1100"/>
              <a:buChar char="○"/>
            </a:pPr>
            <a:r>
              <a:rPr lang="en"/>
              <a:t>Might be best to bet against these teams!</a:t>
            </a:r>
            <a:endParaRPr/>
          </a:p>
        </p:txBody>
      </p:sp>
      <p:pic>
        <p:nvPicPr>
          <p:cNvPr id="1010" name="Google Shape;1010;p52"/>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1011" name="Google Shape;1011;p52"/>
          <p:cNvGrpSpPr/>
          <p:nvPr/>
        </p:nvGrpSpPr>
        <p:grpSpPr>
          <a:xfrm>
            <a:off x="3797689" y="57123"/>
            <a:ext cx="1548415" cy="472944"/>
            <a:chOff x="5256641" y="2306625"/>
            <a:chExt cx="1606073" cy="575918"/>
          </a:xfrm>
        </p:grpSpPr>
        <p:sp>
          <p:nvSpPr>
            <p:cNvPr id="1012" name="Google Shape;1012;p52"/>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13" name="Google Shape;1013;p52"/>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2"/>
            <p:cNvSpPr txBox="1"/>
            <p:nvPr/>
          </p:nvSpPr>
          <p:spPr>
            <a:xfrm>
              <a:off x="5289429" y="2583143"/>
              <a:ext cx="15405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1015" name="Google Shape;1015;p52"/>
          <p:cNvGrpSpPr/>
          <p:nvPr/>
        </p:nvGrpSpPr>
        <p:grpSpPr>
          <a:xfrm>
            <a:off x="2363843" y="54173"/>
            <a:ext cx="1548415" cy="480854"/>
            <a:chOff x="3768859" y="2306625"/>
            <a:chExt cx="1606073" cy="585550"/>
          </a:xfrm>
        </p:grpSpPr>
        <p:sp>
          <p:nvSpPr>
            <p:cNvPr id="1016" name="Google Shape;1016;p52"/>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17" name="Google Shape;1017;p52"/>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1019" name="Google Shape;1019;p52"/>
          <p:cNvGrpSpPr/>
          <p:nvPr/>
        </p:nvGrpSpPr>
        <p:grpSpPr>
          <a:xfrm>
            <a:off x="5239743" y="57123"/>
            <a:ext cx="1548415" cy="498519"/>
            <a:chOff x="796138" y="2306625"/>
            <a:chExt cx="1606073" cy="607061"/>
          </a:xfrm>
        </p:grpSpPr>
        <p:grpSp>
          <p:nvGrpSpPr>
            <p:cNvPr id="1020" name="Google Shape;1020;p52"/>
            <p:cNvGrpSpPr/>
            <p:nvPr/>
          </p:nvGrpSpPr>
          <p:grpSpPr>
            <a:xfrm>
              <a:off x="796138" y="2306625"/>
              <a:ext cx="1606073" cy="297225"/>
              <a:chOff x="796138" y="2306625"/>
              <a:chExt cx="1606073" cy="297225"/>
            </a:xfrm>
          </p:grpSpPr>
          <p:sp>
            <p:nvSpPr>
              <p:cNvPr id="1021" name="Google Shape;1021;p52"/>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22" name="Google Shape;1022;p52"/>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52"/>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Advanced Modeling</a:t>
              </a:r>
              <a:endParaRPr b="1" sz="1000">
                <a:solidFill>
                  <a:srgbClr val="38761D"/>
                </a:solidFill>
                <a:latin typeface="Roboto"/>
                <a:ea typeface="Roboto"/>
                <a:cs typeface="Roboto"/>
                <a:sym typeface="Roboto"/>
              </a:endParaRPr>
            </a:p>
          </p:txBody>
        </p:sp>
      </p:grpSp>
      <p:grpSp>
        <p:nvGrpSpPr>
          <p:cNvPr id="1024" name="Google Shape;1024;p52"/>
          <p:cNvGrpSpPr/>
          <p:nvPr/>
        </p:nvGrpSpPr>
        <p:grpSpPr>
          <a:xfrm>
            <a:off x="6663896" y="57123"/>
            <a:ext cx="1548415" cy="474941"/>
            <a:chOff x="6741789" y="2306625"/>
            <a:chExt cx="1606073" cy="578350"/>
          </a:xfrm>
        </p:grpSpPr>
        <p:sp>
          <p:nvSpPr>
            <p:cNvPr id="1025" name="Google Shape;1025;p52"/>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26" name="Google Shape;1026;p52"/>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2"/>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1028" name="Google Shape;1028;p52"/>
          <p:cNvGrpSpPr/>
          <p:nvPr/>
        </p:nvGrpSpPr>
        <p:grpSpPr>
          <a:xfrm>
            <a:off x="931574" y="59148"/>
            <a:ext cx="1548327" cy="470917"/>
            <a:chOff x="2283801" y="2306625"/>
            <a:chExt cx="1605982" cy="573450"/>
          </a:xfrm>
        </p:grpSpPr>
        <p:sp>
          <p:nvSpPr>
            <p:cNvPr id="1029" name="Google Shape;1029;p52"/>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30" name="Google Shape;1030;p52"/>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2"/>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pic>
        <p:nvPicPr>
          <p:cNvPr id="1036" name="Google Shape;1036;p53"/>
          <p:cNvPicPr preferRelativeResize="0"/>
          <p:nvPr/>
        </p:nvPicPr>
        <p:blipFill rotWithShape="1">
          <a:blip r:embed="rId3">
            <a:alphaModFix amt="30000"/>
          </a:blip>
          <a:srcRect b="45461" l="38738" r="29888" t="34676"/>
          <a:stretch/>
        </p:blipFill>
        <p:spPr>
          <a:xfrm>
            <a:off x="1525552" y="0"/>
            <a:ext cx="6092874" cy="5143501"/>
          </a:xfrm>
          <a:prstGeom prst="rect">
            <a:avLst/>
          </a:prstGeom>
          <a:noFill/>
          <a:ln>
            <a:noFill/>
          </a:ln>
        </p:spPr>
      </p:pic>
      <p:sp>
        <p:nvSpPr>
          <p:cNvPr id="1037" name="Google Shape;1037;p5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Web Scraping Supplementary Weather Data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54"/>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Scraping Weather Data for Missing Values</a:t>
            </a:r>
            <a:endParaRPr/>
          </a:p>
        </p:txBody>
      </p:sp>
      <p:sp>
        <p:nvSpPr>
          <p:cNvPr id="1043" name="Google Shape;1043;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Sourced weather data from http://nflweather.com/ which had temperature, wind and forecast details from 2011-2021</a:t>
            </a:r>
            <a:endParaRPr/>
          </a:p>
        </p:txBody>
      </p:sp>
      <p:pic>
        <p:nvPicPr>
          <p:cNvPr id="1044" name="Google Shape;1044;p54"/>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1045" name="Google Shape;1045;p54"/>
          <p:cNvGrpSpPr/>
          <p:nvPr/>
        </p:nvGrpSpPr>
        <p:grpSpPr>
          <a:xfrm>
            <a:off x="3797689" y="57123"/>
            <a:ext cx="1548415" cy="472944"/>
            <a:chOff x="5256641" y="2306625"/>
            <a:chExt cx="1606073" cy="575918"/>
          </a:xfrm>
        </p:grpSpPr>
        <p:sp>
          <p:nvSpPr>
            <p:cNvPr id="1046" name="Google Shape;1046;p54"/>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47" name="Google Shape;1047;p54"/>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4"/>
            <p:cNvSpPr txBox="1"/>
            <p:nvPr/>
          </p:nvSpPr>
          <p:spPr>
            <a:xfrm>
              <a:off x="5289429" y="2583143"/>
              <a:ext cx="15405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1049" name="Google Shape;1049;p54"/>
          <p:cNvGrpSpPr/>
          <p:nvPr/>
        </p:nvGrpSpPr>
        <p:grpSpPr>
          <a:xfrm>
            <a:off x="2363843" y="54173"/>
            <a:ext cx="1548415" cy="480854"/>
            <a:chOff x="3768859" y="2306625"/>
            <a:chExt cx="1606073" cy="585550"/>
          </a:xfrm>
        </p:grpSpPr>
        <p:sp>
          <p:nvSpPr>
            <p:cNvPr id="1050" name="Google Shape;1050;p54"/>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51" name="Google Shape;1051;p54"/>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4"/>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1053" name="Google Shape;1053;p54"/>
          <p:cNvGrpSpPr/>
          <p:nvPr/>
        </p:nvGrpSpPr>
        <p:grpSpPr>
          <a:xfrm>
            <a:off x="6631118" y="57123"/>
            <a:ext cx="1548415" cy="498519"/>
            <a:chOff x="796138" y="2306625"/>
            <a:chExt cx="1606073" cy="607061"/>
          </a:xfrm>
        </p:grpSpPr>
        <p:grpSp>
          <p:nvGrpSpPr>
            <p:cNvPr id="1054" name="Google Shape;1054;p54"/>
            <p:cNvGrpSpPr/>
            <p:nvPr/>
          </p:nvGrpSpPr>
          <p:grpSpPr>
            <a:xfrm>
              <a:off x="796138" y="2306625"/>
              <a:ext cx="1606073" cy="297225"/>
              <a:chOff x="796138" y="2306625"/>
              <a:chExt cx="1606073" cy="297225"/>
            </a:xfrm>
          </p:grpSpPr>
          <p:sp>
            <p:nvSpPr>
              <p:cNvPr id="1055" name="Google Shape;1055;p54"/>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56" name="Google Shape;1056;p54"/>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54"/>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Web Scraping</a:t>
              </a:r>
              <a:endParaRPr b="1" sz="1000">
                <a:solidFill>
                  <a:srgbClr val="38761D"/>
                </a:solidFill>
                <a:latin typeface="Roboto"/>
                <a:ea typeface="Roboto"/>
                <a:cs typeface="Roboto"/>
                <a:sym typeface="Roboto"/>
              </a:endParaRPr>
            </a:p>
          </p:txBody>
        </p:sp>
      </p:grpSp>
      <p:grpSp>
        <p:nvGrpSpPr>
          <p:cNvPr id="1058" name="Google Shape;1058;p54"/>
          <p:cNvGrpSpPr/>
          <p:nvPr/>
        </p:nvGrpSpPr>
        <p:grpSpPr>
          <a:xfrm>
            <a:off x="5221821" y="56123"/>
            <a:ext cx="1548415" cy="474946"/>
            <a:chOff x="6741789" y="2306625"/>
            <a:chExt cx="1606073" cy="578356"/>
          </a:xfrm>
        </p:grpSpPr>
        <p:sp>
          <p:nvSpPr>
            <p:cNvPr id="1059" name="Google Shape;1059;p54"/>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60" name="Google Shape;1060;p54"/>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4"/>
            <p:cNvSpPr txBox="1"/>
            <p:nvPr/>
          </p:nvSpPr>
          <p:spPr>
            <a:xfrm>
              <a:off x="6882651" y="2563081"/>
              <a:ext cx="1369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1062" name="Google Shape;1062;p54"/>
          <p:cNvGrpSpPr/>
          <p:nvPr/>
        </p:nvGrpSpPr>
        <p:grpSpPr>
          <a:xfrm>
            <a:off x="931574" y="59148"/>
            <a:ext cx="1548327" cy="470917"/>
            <a:chOff x="2283801" y="2306625"/>
            <a:chExt cx="1605982" cy="573450"/>
          </a:xfrm>
        </p:grpSpPr>
        <p:sp>
          <p:nvSpPr>
            <p:cNvPr id="1063" name="Google Shape;1063;p54"/>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64" name="Google Shape;1064;p54"/>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4"/>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1066" name="Google Shape;1066;p54"/>
          <p:cNvPicPr preferRelativeResize="0"/>
          <p:nvPr/>
        </p:nvPicPr>
        <p:blipFill>
          <a:blip r:embed="rId4">
            <a:alphaModFix/>
          </a:blip>
          <a:stretch>
            <a:fillRect/>
          </a:stretch>
        </p:blipFill>
        <p:spPr>
          <a:xfrm>
            <a:off x="7023300" y="2928925"/>
            <a:ext cx="1820149" cy="2081276"/>
          </a:xfrm>
          <a:prstGeom prst="rect">
            <a:avLst/>
          </a:prstGeom>
          <a:noFill/>
          <a:ln>
            <a:noFill/>
          </a:ln>
        </p:spPr>
      </p:pic>
      <p:pic>
        <p:nvPicPr>
          <p:cNvPr id="1067" name="Google Shape;1067;p54"/>
          <p:cNvPicPr preferRelativeResize="0"/>
          <p:nvPr/>
        </p:nvPicPr>
        <p:blipFill>
          <a:blip r:embed="rId5">
            <a:alphaModFix/>
          </a:blip>
          <a:stretch>
            <a:fillRect/>
          </a:stretch>
        </p:blipFill>
        <p:spPr>
          <a:xfrm>
            <a:off x="4642024" y="2928924"/>
            <a:ext cx="2128210" cy="2081274"/>
          </a:xfrm>
          <a:prstGeom prst="rect">
            <a:avLst/>
          </a:prstGeom>
          <a:noFill/>
          <a:ln>
            <a:noFill/>
          </a:ln>
        </p:spPr>
      </p:pic>
      <p:pic>
        <p:nvPicPr>
          <p:cNvPr id="1068" name="Google Shape;1068;p54"/>
          <p:cNvPicPr preferRelativeResize="0"/>
          <p:nvPr/>
        </p:nvPicPr>
        <p:blipFill>
          <a:blip r:embed="rId6">
            <a:alphaModFix/>
          </a:blip>
          <a:stretch>
            <a:fillRect/>
          </a:stretch>
        </p:blipFill>
        <p:spPr>
          <a:xfrm>
            <a:off x="678650" y="2928925"/>
            <a:ext cx="3710291" cy="2081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5"/>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Re-Running the Linear Mixed-Effects Model</a:t>
            </a:r>
            <a:endParaRPr/>
          </a:p>
        </p:txBody>
      </p:sp>
      <p:sp>
        <p:nvSpPr>
          <p:cNvPr id="1074" name="Google Shape;1074;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Before: </a:t>
            </a:r>
            <a:r>
              <a:rPr lang="en"/>
              <a:t>R</a:t>
            </a:r>
            <a:r>
              <a:rPr baseline="30000" lang="en"/>
              <a:t>2</a:t>
            </a:r>
            <a:r>
              <a:rPr lang="en"/>
              <a:t> = 0.0036 (marginal), 0.0079 (conditional)</a:t>
            </a:r>
            <a:endParaRPr/>
          </a:p>
          <a:p>
            <a:pPr indent="-311150" lvl="0" marL="457200" rtl="0" algn="l">
              <a:spcBef>
                <a:spcPts val="0"/>
              </a:spcBef>
              <a:spcAft>
                <a:spcPts val="0"/>
              </a:spcAft>
              <a:buSzPts val="1300"/>
              <a:buChar char="●"/>
            </a:pPr>
            <a:r>
              <a:rPr lang="en"/>
              <a:t>After: R</a:t>
            </a:r>
            <a:r>
              <a:rPr baseline="30000" lang="en"/>
              <a:t>2</a:t>
            </a:r>
            <a:r>
              <a:rPr lang="en"/>
              <a:t> = 0.0289 (marginal), 0.1265 (conditional)</a:t>
            </a:r>
            <a:endParaRPr/>
          </a:p>
          <a:p>
            <a:pPr indent="-298450" lvl="1" marL="914400" rtl="0" algn="l">
              <a:spcBef>
                <a:spcPts val="0"/>
              </a:spcBef>
              <a:spcAft>
                <a:spcPts val="0"/>
              </a:spcAft>
              <a:buSzPts val="1100"/>
              <a:buChar char="○"/>
            </a:pPr>
            <a:r>
              <a:rPr lang="en"/>
              <a:t>Still not good, but reflects small improvement</a:t>
            </a:r>
            <a:endParaRPr/>
          </a:p>
        </p:txBody>
      </p:sp>
      <p:pic>
        <p:nvPicPr>
          <p:cNvPr id="1075" name="Google Shape;1075;p55"/>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1076" name="Google Shape;1076;p55"/>
          <p:cNvGrpSpPr/>
          <p:nvPr/>
        </p:nvGrpSpPr>
        <p:grpSpPr>
          <a:xfrm>
            <a:off x="3797689" y="57123"/>
            <a:ext cx="1548415" cy="472944"/>
            <a:chOff x="5256641" y="2306625"/>
            <a:chExt cx="1606073" cy="575918"/>
          </a:xfrm>
        </p:grpSpPr>
        <p:sp>
          <p:nvSpPr>
            <p:cNvPr id="1077" name="Google Shape;1077;p55"/>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78" name="Google Shape;1078;p55"/>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5"/>
            <p:cNvSpPr txBox="1"/>
            <p:nvPr/>
          </p:nvSpPr>
          <p:spPr>
            <a:xfrm>
              <a:off x="5289429" y="2583143"/>
              <a:ext cx="15405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1080" name="Google Shape;1080;p55"/>
          <p:cNvGrpSpPr/>
          <p:nvPr/>
        </p:nvGrpSpPr>
        <p:grpSpPr>
          <a:xfrm>
            <a:off x="2363843" y="54173"/>
            <a:ext cx="1548415" cy="480854"/>
            <a:chOff x="3768859" y="2306625"/>
            <a:chExt cx="1606073" cy="585550"/>
          </a:xfrm>
        </p:grpSpPr>
        <p:sp>
          <p:nvSpPr>
            <p:cNvPr id="1081" name="Google Shape;1081;p55"/>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82" name="Google Shape;1082;p55"/>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5"/>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grpSp>
        <p:nvGrpSpPr>
          <p:cNvPr id="1084" name="Google Shape;1084;p55"/>
          <p:cNvGrpSpPr/>
          <p:nvPr/>
        </p:nvGrpSpPr>
        <p:grpSpPr>
          <a:xfrm>
            <a:off x="6631118" y="57123"/>
            <a:ext cx="1548415" cy="498519"/>
            <a:chOff x="796138" y="2306625"/>
            <a:chExt cx="1606073" cy="607061"/>
          </a:xfrm>
        </p:grpSpPr>
        <p:grpSp>
          <p:nvGrpSpPr>
            <p:cNvPr id="1085" name="Google Shape;1085;p55"/>
            <p:cNvGrpSpPr/>
            <p:nvPr/>
          </p:nvGrpSpPr>
          <p:grpSpPr>
            <a:xfrm>
              <a:off x="796138" y="2306625"/>
              <a:ext cx="1606073" cy="297225"/>
              <a:chOff x="796138" y="2306625"/>
              <a:chExt cx="1606073" cy="297225"/>
            </a:xfrm>
          </p:grpSpPr>
          <p:sp>
            <p:nvSpPr>
              <p:cNvPr id="1086" name="Google Shape;1086;p55"/>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87" name="Google Shape;1087;p55"/>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55"/>
            <p:cNvSpPr txBox="1"/>
            <p:nvPr/>
          </p:nvSpPr>
          <p:spPr>
            <a:xfrm>
              <a:off x="866729" y="2614286"/>
              <a:ext cx="14649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Web Scraping</a:t>
              </a:r>
              <a:endParaRPr b="1" sz="1000">
                <a:solidFill>
                  <a:srgbClr val="38761D"/>
                </a:solidFill>
                <a:latin typeface="Roboto"/>
                <a:ea typeface="Roboto"/>
                <a:cs typeface="Roboto"/>
                <a:sym typeface="Roboto"/>
              </a:endParaRPr>
            </a:p>
          </p:txBody>
        </p:sp>
      </p:grpSp>
      <p:grpSp>
        <p:nvGrpSpPr>
          <p:cNvPr id="1089" name="Google Shape;1089;p55"/>
          <p:cNvGrpSpPr/>
          <p:nvPr/>
        </p:nvGrpSpPr>
        <p:grpSpPr>
          <a:xfrm>
            <a:off x="5221821" y="56123"/>
            <a:ext cx="1548415" cy="474946"/>
            <a:chOff x="6741789" y="2306625"/>
            <a:chExt cx="1606073" cy="578356"/>
          </a:xfrm>
        </p:grpSpPr>
        <p:sp>
          <p:nvSpPr>
            <p:cNvPr id="1090" name="Google Shape;1090;p55"/>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91" name="Google Shape;1091;p55"/>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5"/>
            <p:cNvSpPr txBox="1"/>
            <p:nvPr/>
          </p:nvSpPr>
          <p:spPr>
            <a:xfrm>
              <a:off x="6882651" y="2563081"/>
              <a:ext cx="1369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1093" name="Google Shape;1093;p55"/>
          <p:cNvGrpSpPr/>
          <p:nvPr/>
        </p:nvGrpSpPr>
        <p:grpSpPr>
          <a:xfrm>
            <a:off x="931574" y="59148"/>
            <a:ext cx="1548327" cy="470917"/>
            <a:chOff x="2283801" y="2306625"/>
            <a:chExt cx="1605982" cy="573450"/>
          </a:xfrm>
        </p:grpSpPr>
        <p:sp>
          <p:nvSpPr>
            <p:cNvPr id="1094" name="Google Shape;1094;p55"/>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95" name="Google Shape;1095;p55"/>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5"/>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1097" name="Google Shape;1097;p55"/>
          <p:cNvPicPr preferRelativeResize="0"/>
          <p:nvPr/>
        </p:nvPicPr>
        <p:blipFill>
          <a:blip r:embed="rId4">
            <a:alphaModFix/>
          </a:blip>
          <a:stretch>
            <a:fillRect/>
          </a:stretch>
        </p:blipFill>
        <p:spPr>
          <a:xfrm>
            <a:off x="4991817" y="2571750"/>
            <a:ext cx="4152185" cy="25717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pic>
        <p:nvPicPr>
          <p:cNvPr id="1102" name="Google Shape;1102;p56"/>
          <p:cNvPicPr preferRelativeResize="0"/>
          <p:nvPr/>
        </p:nvPicPr>
        <p:blipFill rotWithShape="1">
          <a:blip r:embed="rId3">
            <a:alphaModFix amt="30000"/>
          </a:blip>
          <a:srcRect b="45461" l="38738" r="29888" t="34676"/>
          <a:stretch/>
        </p:blipFill>
        <p:spPr>
          <a:xfrm>
            <a:off x="1525552" y="0"/>
            <a:ext cx="6092874" cy="5143501"/>
          </a:xfrm>
          <a:prstGeom prst="rect">
            <a:avLst/>
          </a:prstGeom>
          <a:noFill/>
          <a:ln>
            <a:noFill/>
          </a:ln>
        </p:spPr>
      </p:pic>
      <p:sp>
        <p:nvSpPr>
          <p:cNvPr id="1103" name="Google Shape;1103;p5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Conclusions, Next Steps, Limitations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57"/>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Closing Remarks</a:t>
            </a:r>
            <a:endParaRPr/>
          </a:p>
        </p:txBody>
      </p:sp>
      <p:sp>
        <p:nvSpPr>
          <p:cNvPr id="1109" name="Google Shape;1109;p57"/>
          <p:cNvSpPr txBox="1"/>
          <p:nvPr>
            <p:ph idx="1" type="body"/>
          </p:nvPr>
        </p:nvSpPr>
        <p:spPr>
          <a:xfrm>
            <a:off x="729450" y="1714500"/>
            <a:ext cx="7688700" cy="342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Conclusions in relation to our aims</a:t>
            </a:r>
            <a:endParaRPr b="1"/>
          </a:p>
          <a:p>
            <a:pPr indent="-311150" lvl="0" marL="457200" rtl="0" algn="l">
              <a:spcBef>
                <a:spcPts val="0"/>
              </a:spcBef>
              <a:spcAft>
                <a:spcPts val="0"/>
              </a:spcAft>
              <a:buSzPts val="1300"/>
              <a:buChar char="●"/>
            </a:pPr>
            <a:r>
              <a:rPr lang="en"/>
              <a:t>Despite great game-to-game variation in the accuracy of the spread,  on </a:t>
            </a:r>
            <a:r>
              <a:rPr lang="en"/>
              <a:t>average</a:t>
            </a:r>
            <a:r>
              <a:rPr lang="en"/>
              <a:t>, the spread seems to be fairly consistent with true game scores and has been throughout NFL history</a:t>
            </a:r>
            <a:endParaRPr/>
          </a:p>
          <a:p>
            <a:pPr indent="-311150" lvl="0" marL="457200" rtl="0" algn="l">
              <a:spcBef>
                <a:spcPts val="0"/>
              </a:spcBef>
              <a:spcAft>
                <a:spcPts val="0"/>
              </a:spcAft>
              <a:buSzPts val="1300"/>
              <a:buChar char="●"/>
            </a:pPr>
            <a:r>
              <a:rPr lang="en"/>
              <a:t>Weather and stadium data do not seem to relate to the </a:t>
            </a:r>
            <a:r>
              <a:rPr lang="en"/>
              <a:t>accuracy</a:t>
            </a:r>
            <a:r>
              <a:rPr lang="en"/>
              <a:t> of the spread</a:t>
            </a:r>
            <a:endParaRPr/>
          </a:p>
          <a:p>
            <a:pPr indent="-311150" lvl="0" marL="457200" rtl="0" algn="l">
              <a:spcBef>
                <a:spcPts val="0"/>
              </a:spcBef>
              <a:spcAft>
                <a:spcPts val="0"/>
              </a:spcAft>
              <a:buSzPts val="1300"/>
              <a:buChar char="●"/>
            </a:pPr>
            <a:r>
              <a:rPr lang="en"/>
              <a:t>Historically, might be best to bet on Baltimore and not on Atlanta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Limitations</a:t>
            </a:r>
            <a:endParaRPr b="1"/>
          </a:p>
          <a:p>
            <a:pPr indent="-311150" lvl="0" marL="457200" rtl="0" algn="l">
              <a:spcBef>
                <a:spcPts val="0"/>
              </a:spcBef>
              <a:spcAft>
                <a:spcPts val="0"/>
              </a:spcAft>
              <a:buSzPts val="1300"/>
              <a:buChar char="●"/>
            </a:pPr>
            <a:r>
              <a:rPr lang="en"/>
              <a:t>Lots of missing weather data – we chose not to impute</a:t>
            </a:r>
            <a:endParaRPr/>
          </a:p>
          <a:p>
            <a:pPr indent="-311150" lvl="0" marL="457200" rtl="0" algn="l">
              <a:spcBef>
                <a:spcPts val="0"/>
              </a:spcBef>
              <a:spcAft>
                <a:spcPts val="0"/>
              </a:spcAft>
              <a:buSzPts val="1300"/>
              <a:buChar char="●"/>
            </a:pPr>
            <a:r>
              <a:rPr lang="en"/>
              <a:t>The NIH would not approve our grant proposal, so we could not see this project to its full potential (just kidding)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Future work</a:t>
            </a:r>
            <a:endParaRPr b="1"/>
          </a:p>
          <a:p>
            <a:pPr indent="-311150" lvl="0" marL="457200" rtl="0" algn="l">
              <a:spcBef>
                <a:spcPts val="0"/>
              </a:spcBef>
              <a:spcAft>
                <a:spcPts val="0"/>
              </a:spcAft>
              <a:buSzPts val="1300"/>
              <a:buChar char="●"/>
            </a:pPr>
            <a:r>
              <a:rPr lang="en"/>
              <a:t>We did not examine data related to over/under </a:t>
            </a:r>
            <a:endParaRPr/>
          </a:p>
          <a:p>
            <a:pPr indent="-311150" lvl="0" marL="457200" rtl="0" algn="l">
              <a:spcBef>
                <a:spcPts val="0"/>
              </a:spcBef>
              <a:spcAft>
                <a:spcPts val="0"/>
              </a:spcAft>
              <a:buSzPts val="1300"/>
              <a:buChar char="●"/>
            </a:pPr>
            <a:r>
              <a:rPr lang="en"/>
              <a:t>We could rerun the present analyses </a:t>
            </a:r>
            <a:r>
              <a:rPr lang="en"/>
              <a:t>with</a:t>
            </a:r>
            <a:r>
              <a:rPr lang="en"/>
              <a:t> more expansive weather data for all years (were unable to due to time constraints)</a:t>
            </a:r>
            <a:endParaRPr/>
          </a:p>
          <a:p>
            <a:pPr indent="-311150" lvl="0" marL="457200" rtl="0" algn="l">
              <a:spcBef>
                <a:spcPts val="0"/>
              </a:spcBef>
              <a:spcAft>
                <a:spcPts val="0"/>
              </a:spcAft>
              <a:buSzPts val="1300"/>
              <a:buChar char="●"/>
            </a:pPr>
            <a:r>
              <a:rPr lang="en"/>
              <a:t>We could repeat these analyses on another professional sport, should data be available </a:t>
            </a:r>
            <a:endParaRPr/>
          </a:p>
          <a:p>
            <a:pPr indent="-311150" lvl="0" marL="457200" rtl="0" algn="l">
              <a:spcBef>
                <a:spcPts val="0"/>
              </a:spcBef>
              <a:spcAft>
                <a:spcPts val="0"/>
              </a:spcAft>
              <a:buSzPts val="1300"/>
              <a:buChar char="●"/>
            </a:pPr>
            <a:r>
              <a:rPr lang="en"/>
              <a:t>Kevin will use these models and see a therapist about his gambling addiction</a:t>
            </a:r>
            <a:endParaRPr/>
          </a:p>
        </p:txBody>
      </p:sp>
      <p:pic>
        <p:nvPicPr>
          <p:cNvPr id="1110" name="Google Shape;1110;p57"/>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5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 Team DougFans</a:t>
            </a:r>
            <a:endParaRPr/>
          </a:p>
        </p:txBody>
      </p:sp>
      <p:pic>
        <p:nvPicPr>
          <p:cNvPr id="1116" name="Google Shape;1116;p58"/>
          <p:cNvPicPr preferRelativeResize="0"/>
          <p:nvPr/>
        </p:nvPicPr>
        <p:blipFill rotWithShape="1">
          <a:blip r:embed="rId3">
            <a:alphaModFix/>
          </a:blip>
          <a:srcRect b="45461" l="38738" r="29888" t="34676"/>
          <a:stretch/>
        </p:blipFill>
        <p:spPr>
          <a:xfrm>
            <a:off x="1754424" y="0"/>
            <a:ext cx="6092989"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16"/>
                                        </p:tgtEl>
                                        <p:attrNameLst>
                                          <p:attrName>style.visibility</p:attrName>
                                        </p:attrNameLst>
                                      </p:cBhvr>
                                      <p:to>
                                        <p:strVal val="visible"/>
                                      </p:to>
                                    </p:set>
                                    <p:anim calcmode="lin" valueType="num">
                                      <p:cBhvr additive="base">
                                        <p:cTn dur="1000"/>
                                        <p:tgtEl>
                                          <p:spTgt spid="1116"/>
                                        </p:tgtEl>
                                        <p:attrNameLst>
                                          <p:attrName>ppt_w</p:attrName>
                                        </p:attrNameLst>
                                      </p:cBhvr>
                                      <p:tavLst>
                                        <p:tav fmla="" tm="0">
                                          <p:val>
                                            <p:strVal val="0"/>
                                          </p:val>
                                        </p:tav>
                                        <p:tav fmla="" tm="100000">
                                          <p:val>
                                            <p:strVal val="#ppt_w"/>
                                          </p:val>
                                        </p:tav>
                                      </p:tavLst>
                                    </p:anim>
                                    <p:anim calcmode="lin" valueType="num">
                                      <p:cBhvr additive="base">
                                        <p:cTn dur="1000"/>
                                        <p:tgtEl>
                                          <p:spTgt spid="111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11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7"/>
          <p:cNvSpPr txBox="1"/>
          <p:nvPr>
            <p:ph type="title"/>
          </p:nvPr>
        </p:nvSpPr>
        <p:spPr>
          <a:xfrm>
            <a:off x="51580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Brief Overview of Sports Betting</a:t>
            </a:r>
            <a:endParaRPr/>
          </a:p>
        </p:txBody>
      </p:sp>
      <p:pic>
        <p:nvPicPr>
          <p:cNvPr id="142" name="Google Shape;142;p17"/>
          <p:cNvPicPr preferRelativeResize="0"/>
          <p:nvPr/>
        </p:nvPicPr>
        <p:blipFill>
          <a:blip r:embed="rId3">
            <a:alphaModFix/>
          </a:blip>
          <a:stretch>
            <a:fillRect/>
          </a:stretch>
        </p:blipFill>
        <p:spPr>
          <a:xfrm>
            <a:off x="2241237" y="1967800"/>
            <a:ext cx="4661524" cy="1775400"/>
          </a:xfrm>
          <a:prstGeom prst="rect">
            <a:avLst/>
          </a:prstGeom>
          <a:noFill/>
          <a:ln>
            <a:noFill/>
          </a:ln>
        </p:spPr>
      </p:pic>
      <p:pic>
        <p:nvPicPr>
          <p:cNvPr id="143" name="Google Shape;143;p17"/>
          <p:cNvPicPr preferRelativeResize="0"/>
          <p:nvPr/>
        </p:nvPicPr>
        <p:blipFill rotWithShape="1">
          <a:blip r:embed="rId4">
            <a:alphaModFix/>
          </a:blip>
          <a:srcRect b="45461" l="38738" r="29888" t="34676"/>
          <a:stretch/>
        </p:blipFill>
        <p:spPr>
          <a:xfrm>
            <a:off x="8418150" y="0"/>
            <a:ext cx="725848" cy="612741"/>
          </a:xfrm>
          <a:prstGeom prst="rect">
            <a:avLst/>
          </a:prstGeom>
          <a:noFill/>
          <a:ln>
            <a:noFill/>
          </a:ln>
        </p:spPr>
      </p:pic>
      <p:sp>
        <p:nvSpPr>
          <p:cNvPr id="144" name="Google Shape;144;p17"/>
          <p:cNvSpPr txBox="1"/>
          <p:nvPr>
            <p:ph idx="1" type="body"/>
          </p:nvPr>
        </p:nvSpPr>
        <p:spPr>
          <a:xfrm>
            <a:off x="814900" y="38571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Here, the FanDuel Favorites are a better team than the Lovable Losers</a:t>
            </a:r>
            <a:endParaRPr/>
          </a:p>
          <a:p>
            <a:pPr indent="-311150" lvl="0" marL="457200" rtl="0" algn="l">
              <a:spcBef>
                <a:spcPts val="0"/>
              </a:spcBef>
              <a:spcAft>
                <a:spcPts val="0"/>
              </a:spcAft>
              <a:buSzPts val="1300"/>
              <a:buChar char="●"/>
            </a:pPr>
            <a:r>
              <a:rPr lang="en"/>
              <a:t>In order to make betting on the game fair, a spread is created (certain amount of points are added to worse team’s score or are subtracted from the better team’s score)</a:t>
            </a:r>
            <a:endParaRPr/>
          </a:p>
        </p:txBody>
      </p:sp>
      <p:grpSp>
        <p:nvGrpSpPr>
          <p:cNvPr id="145" name="Google Shape;145;p17"/>
          <p:cNvGrpSpPr/>
          <p:nvPr/>
        </p:nvGrpSpPr>
        <p:grpSpPr>
          <a:xfrm>
            <a:off x="5232064" y="57123"/>
            <a:ext cx="1548415" cy="474944"/>
            <a:chOff x="5256641" y="2306625"/>
            <a:chExt cx="1606073" cy="578353"/>
          </a:xfrm>
        </p:grpSpPr>
        <p:sp>
          <p:nvSpPr>
            <p:cNvPr id="146" name="Google Shape;146;p17"/>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 name="Google Shape;147;p17"/>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149" name="Google Shape;149;p17"/>
          <p:cNvGrpSpPr/>
          <p:nvPr/>
        </p:nvGrpSpPr>
        <p:grpSpPr>
          <a:xfrm>
            <a:off x="3797693" y="57123"/>
            <a:ext cx="1548415" cy="480854"/>
            <a:chOff x="3768859" y="2306625"/>
            <a:chExt cx="1606073" cy="585550"/>
          </a:xfrm>
        </p:grpSpPr>
        <p:sp>
          <p:nvSpPr>
            <p:cNvPr id="150" name="Google Shape;150;p17"/>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 name="Google Shape;151;p17"/>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153" name="Google Shape;153;p17"/>
          <p:cNvGrpSpPr/>
          <p:nvPr/>
        </p:nvGrpSpPr>
        <p:grpSpPr>
          <a:xfrm>
            <a:off x="931693" y="57123"/>
            <a:ext cx="1548415" cy="498509"/>
            <a:chOff x="796138" y="2306625"/>
            <a:chExt cx="1606073" cy="607050"/>
          </a:xfrm>
        </p:grpSpPr>
        <p:grpSp>
          <p:nvGrpSpPr>
            <p:cNvPr id="154" name="Google Shape;154;p17"/>
            <p:cNvGrpSpPr/>
            <p:nvPr/>
          </p:nvGrpSpPr>
          <p:grpSpPr>
            <a:xfrm>
              <a:off x="796138" y="2306625"/>
              <a:ext cx="1606073" cy="297225"/>
              <a:chOff x="796138" y="2306625"/>
              <a:chExt cx="1606073" cy="297225"/>
            </a:xfrm>
          </p:grpSpPr>
          <p:sp>
            <p:nvSpPr>
              <p:cNvPr id="155" name="Google Shape;155;p17"/>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 name="Google Shape;156;p17"/>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17"/>
            <p:cNvSpPr txBox="1"/>
            <p:nvPr/>
          </p:nvSpPr>
          <p:spPr>
            <a:xfrm>
              <a:off x="937150" y="2614275"/>
              <a:ext cx="132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Introduction</a:t>
              </a:r>
              <a:endParaRPr b="1" sz="1000">
                <a:solidFill>
                  <a:srgbClr val="38761D"/>
                </a:solidFill>
                <a:latin typeface="Roboto"/>
                <a:ea typeface="Roboto"/>
                <a:cs typeface="Roboto"/>
                <a:sym typeface="Roboto"/>
              </a:endParaRPr>
            </a:p>
          </p:txBody>
        </p:sp>
      </p:grpSp>
      <p:grpSp>
        <p:nvGrpSpPr>
          <p:cNvPr id="158" name="Google Shape;158;p17"/>
          <p:cNvGrpSpPr/>
          <p:nvPr/>
        </p:nvGrpSpPr>
        <p:grpSpPr>
          <a:xfrm>
            <a:off x="6663896" y="57123"/>
            <a:ext cx="1548415" cy="474941"/>
            <a:chOff x="6741789" y="2306625"/>
            <a:chExt cx="1606073" cy="578350"/>
          </a:xfrm>
        </p:grpSpPr>
        <p:sp>
          <p:nvSpPr>
            <p:cNvPr id="159" name="Google Shape;159;p17"/>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0" name="Google Shape;160;p17"/>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162" name="Google Shape;162;p17"/>
          <p:cNvGrpSpPr/>
          <p:nvPr/>
        </p:nvGrpSpPr>
        <p:grpSpPr>
          <a:xfrm>
            <a:off x="2365861" y="57123"/>
            <a:ext cx="1548415" cy="470917"/>
            <a:chOff x="2283710" y="2306625"/>
            <a:chExt cx="1606073" cy="573450"/>
          </a:xfrm>
        </p:grpSpPr>
        <p:sp>
          <p:nvSpPr>
            <p:cNvPr id="163" name="Google Shape;163;p17"/>
            <p:cNvSpPr/>
            <p:nvPr/>
          </p:nvSpPr>
          <p:spPr>
            <a:xfrm flipH="1">
              <a:off x="2283710"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4" name="Google Shape;164;p17"/>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 What will we be analyzing?</a:t>
            </a:r>
            <a:endParaRPr/>
          </a:p>
        </p:txBody>
      </p:sp>
      <p:pic>
        <p:nvPicPr>
          <p:cNvPr id="171" name="Google Shape;171;p18"/>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sp>
        <p:nvSpPr>
          <p:cNvPr id="172" name="Google Shape;172;p18"/>
          <p:cNvSpPr txBox="1"/>
          <p:nvPr/>
        </p:nvSpPr>
        <p:spPr>
          <a:xfrm>
            <a:off x="954250" y="2093700"/>
            <a:ext cx="69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Aim 1:</a:t>
            </a:r>
            <a:r>
              <a:rPr lang="en">
                <a:latin typeface="Lato"/>
                <a:ea typeface="Lato"/>
                <a:cs typeface="Lato"/>
                <a:sym typeface="Lato"/>
              </a:rPr>
              <a:t> </a:t>
            </a:r>
            <a:r>
              <a:rPr b="1" lang="en">
                <a:latin typeface="Lato"/>
                <a:ea typeface="Lato"/>
                <a:cs typeface="Lato"/>
                <a:sym typeface="Lato"/>
              </a:rPr>
              <a:t>How has the accuracy </a:t>
            </a:r>
            <a:r>
              <a:rPr b="1" lang="en">
                <a:latin typeface="Lato"/>
                <a:ea typeface="Lato"/>
                <a:cs typeface="Lato"/>
                <a:sym typeface="Lato"/>
              </a:rPr>
              <a:t>of</a:t>
            </a:r>
            <a:r>
              <a:rPr b="1" lang="en">
                <a:latin typeface="Lato"/>
                <a:ea typeface="Lato"/>
                <a:cs typeface="Lato"/>
                <a:sym typeface="Lato"/>
              </a:rPr>
              <a:t> the spreads set by the books c</a:t>
            </a:r>
            <a:r>
              <a:rPr b="1" lang="en">
                <a:latin typeface="Lato"/>
                <a:ea typeface="Lato"/>
                <a:cs typeface="Lato"/>
                <a:sym typeface="Lato"/>
              </a:rPr>
              <a:t>hanged</a:t>
            </a:r>
            <a:r>
              <a:rPr b="1" lang="en">
                <a:latin typeface="Lato"/>
                <a:ea typeface="Lato"/>
                <a:cs typeface="Lato"/>
                <a:sym typeface="Lato"/>
              </a:rPr>
              <a:t> over time?</a:t>
            </a:r>
            <a:endParaRPr b="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This will allow us to determine if the methods the bookmakers use are getting better and harder to compete with</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Aim 2: Determine possible sources of volatility in spread accuracy</a:t>
            </a:r>
            <a:endParaRPr b="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Does certain weather, team matchups, grass types, etc. affect the accuracy of the spreads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Can these factors be used to the bettors benefit to try and beat the books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grpSp>
        <p:nvGrpSpPr>
          <p:cNvPr id="173" name="Google Shape;173;p18"/>
          <p:cNvGrpSpPr/>
          <p:nvPr/>
        </p:nvGrpSpPr>
        <p:grpSpPr>
          <a:xfrm>
            <a:off x="5232064" y="57123"/>
            <a:ext cx="1548415" cy="474944"/>
            <a:chOff x="5256641" y="2306625"/>
            <a:chExt cx="1606073" cy="578353"/>
          </a:xfrm>
        </p:grpSpPr>
        <p:sp>
          <p:nvSpPr>
            <p:cNvPr id="174" name="Google Shape;174;p18"/>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5" name="Google Shape;175;p18"/>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177" name="Google Shape;177;p18"/>
          <p:cNvGrpSpPr/>
          <p:nvPr/>
        </p:nvGrpSpPr>
        <p:grpSpPr>
          <a:xfrm>
            <a:off x="3797693" y="57123"/>
            <a:ext cx="1548415" cy="480854"/>
            <a:chOff x="3768859" y="2306625"/>
            <a:chExt cx="1606073" cy="585550"/>
          </a:xfrm>
        </p:grpSpPr>
        <p:sp>
          <p:nvSpPr>
            <p:cNvPr id="178" name="Google Shape;178;p18"/>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9" name="Google Shape;179;p18"/>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181" name="Google Shape;181;p18"/>
          <p:cNvGrpSpPr/>
          <p:nvPr/>
        </p:nvGrpSpPr>
        <p:grpSpPr>
          <a:xfrm>
            <a:off x="931693" y="57123"/>
            <a:ext cx="1548415" cy="498509"/>
            <a:chOff x="796138" y="2306625"/>
            <a:chExt cx="1606073" cy="607050"/>
          </a:xfrm>
        </p:grpSpPr>
        <p:grpSp>
          <p:nvGrpSpPr>
            <p:cNvPr id="182" name="Google Shape;182;p18"/>
            <p:cNvGrpSpPr/>
            <p:nvPr/>
          </p:nvGrpSpPr>
          <p:grpSpPr>
            <a:xfrm>
              <a:off x="796138" y="2306625"/>
              <a:ext cx="1606073" cy="297225"/>
              <a:chOff x="796138" y="2306625"/>
              <a:chExt cx="1606073" cy="297225"/>
            </a:xfrm>
          </p:grpSpPr>
          <p:sp>
            <p:nvSpPr>
              <p:cNvPr id="183" name="Google Shape;183;p18"/>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4" name="Google Shape;184;p18"/>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8"/>
            <p:cNvSpPr txBox="1"/>
            <p:nvPr/>
          </p:nvSpPr>
          <p:spPr>
            <a:xfrm>
              <a:off x="937150" y="2614275"/>
              <a:ext cx="132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Introduction</a:t>
              </a:r>
              <a:endParaRPr b="1" sz="1000">
                <a:solidFill>
                  <a:srgbClr val="38761D"/>
                </a:solidFill>
                <a:latin typeface="Roboto"/>
                <a:ea typeface="Roboto"/>
                <a:cs typeface="Roboto"/>
                <a:sym typeface="Roboto"/>
              </a:endParaRPr>
            </a:p>
          </p:txBody>
        </p:sp>
      </p:grpSp>
      <p:grpSp>
        <p:nvGrpSpPr>
          <p:cNvPr id="186" name="Google Shape;186;p18"/>
          <p:cNvGrpSpPr/>
          <p:nvPr/>
        </p:nvGrpSpPr>
        <p:grpSpPr>
          <a:xfrm>
            <a:off x="6663896" y="57123"/>
            <a:ext cx="1548415" cy="474941"/>
            <a:chOff x="6741789" y="2306625"/>
            <a:chExt cx="1606073" cy="578350"/>
          </a:xfrm>
        </p:grpSpPr>
        <p:sp>
          <p:nvSpPr>
            <p:cNvPr id="187" name="Google Shape;187;p18"/>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8" name="Google Shape;188;p18"/>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190" name="Google Shape;190;p18"/>
          <p:cNvGrpSpPr/>
          <p:nvPr/>
        </p:nvGrpSpPr>
        <p:grpSpPr>
          <a:xfrm>
            <a:off x="2365861" y="57123"/>
            <a:ext cx="1548415" cy="470917"/>
            <a:chOff x="2283710" y="2306625"/>
            <a:chExt cx="1606073" cy="573450"/>
          </a:xfrm>
        </p:grpSpPr>
        <p:sp>
          <p:nvSpPr>
            <p:cNvPr id="191" name="Google Shape;191;p18"/>
            <p:cNvSpPr/>
            <p:nvPr/>
          </p:nvSpPr>
          <p:spPr>
            <a:xfrm flipH="1">
              <a:off x="2283710"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2" name="Google Shape;192;p18"/>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Wrangling</a:t>
              </a:r>
              <a:endParaRPr b="1" sz="1000">
                <a:solidFill>
                  <a:srgbClr val="858585"/>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19"/>
          <p:cNvPicPr preferRelativeResize="0"/>
          <p:nvPr/>
        </p:nvPicPr>
        <p:blipFill rotWithShape="1">
          <a:blip r:embed="rId3">
            <a:alphaModFix amt="30000"/>
          </a:blip>
          <a:srcRect b="45461" l="38738" r="29888" t="34676"/>
          <a:stretch/>
        </p:blipFill>
        <p:spPr>
          <a:xfrm>
            <a:off x="1527215" y="0"/>
            <a:ext cx="6092874" cy="5143501"/>
          </a:xfrm>
          <a:prstGeom prst="rect">
            <a:avLst/>
          </a:prstGeom>
          <a:noFill/>
          <a:ln>
            <a:noFill/>
          </a:ln>
        </p:spPr>
      </p:pic>
      <p:sp>
        <p:nvSpPr>
          <p:cNvPr id="199" name="Google Shape;199;p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 Wrangling Methods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0"/>
          <p:cNvSpPr txBox="1"/>
          <p:nvPr>
            <p:ph type="title"/>
          </p:nvPr>
        </p:nvSpPr>
        <p:spPr>
          <a:xfrm>
            <a:off x="729450" y="108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 Data Acquisition</a:t>
            </a:r>
            <a:endParaRPr/>
          </a:p>
        </p:txBody>
      </p:sp>
      <p:sp>
        <p:nvSpPr>
          <p:cNvPr id="205" name="Google Shape;205;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
                <a:solidFill>
                  <a:schemeClr val="dk2"/>
                </a:solidFill>
              </a:rPr>
              <a:t>Data is from kaggle.com</a:t>
            </a:r>
            <a:endParaRPr>
              <a:solidFill>
                <a:schemeClr val="dk2"/>
              </a:solidFill>
            </a:endParaRPr>
          </a:p>
          <a:p>
            <a:pPr indent="-311150" lvl="0" marL="457200" rtl="0" algn="l">
              <a:spcBef>
                <a:spcPts val="0"/>
              </a:spcBef>
              <a:spcAft>
                <a:spcPts val="0"/>
              </a:spcAft>
              <a:buClr>
                <a:schemeClr val="dk2"/>
              </a:buClr>
              <a:buSzPts val="1300"/>
              <a:buChar char="●"/>
            </a:pPr>
            <a:r>
              <a:rPr lang="en">
                <a:solidFill>
                  <a:schemeClr val="dk2"/>
                </a:solidFill>
              </a:rPr>
              <a:t>Contains 3 Different csv files</a:t>
            </a:r>
            <a:endParaRPr>
              <a:solidFill>
                <a:schemeClr val="dk2"/>
              </a:solidFill>
            </a:endParaRPr>
          </a:p>
          <a:p>
            <a:pPr indent="0" lvl="0" marL="457200" rtl="0" algn="l">
              <a:spcBef>
                <a:spcPts val="1200"/>
              </a:spcBef>
              <a:spcAft>
                <a:spcPts val="1200"/>
              </a:spcAft>
              <a:buNone/>
            </a:pPr>
            <a:r>
              <a:t/>
            </a:r>
            <a:endParaRPr/>
          </a:p>
        </p:txBody>
      </p:sp>
      <p:pic>
        <p:nvPicPr>
          <p:cNvPr id="206" name="Google Shape;206;p20"/>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207" name="Google Shape;207;p20"/>
          <p:cNvGrpSpPr/>
          <p:nvPr/>
        </p:nvGrpSpPr>
        <p:grpSpPr>
          <a:xfrm>
            <a:off x="5232064" y="57123"/>
            <a:ext cx="1548415" cy="474944"/>
            <a:chOff x="5256641" y="2306625"/>
            <a:chExt cx="1606073" cy="578353"/>
          </a:xfrm>
        </p:grpSpPr>
        <p:sp>
          <p:nvSpPr>
            <p:cNvPr id="208" name="Google Shape;208;p20"/>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9" name="Google Shape;209;p20"/>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211" name="Google Shape;211;p20"/>
          <p:cNvGrpSpPr/>
          <p:nvPr/>
        </p:nvGrpSpPr>
        <p:grpSpPr>
          <a:xfrm>
            <a:off x="3797693" y="57123"/>
            <a:ext cx="1548415" cy="480854"/>
            <a:chOff x="3768859" y="2306625"/>
            <a:chExt cx="1606073" cy="585550"/>
          </a:xfrm>
        </p:grpSpPr>
        <p:sp>
          <p:nvSpPr>
            <p:cNvPr id="212" name="Google Shape;212;p20"/>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3" name="Google Shape;213;p20"/>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215" name="Google Shape;215;p20"/>
          <p:cNvGrpSpPr/>
          <p:nvPr/>
        </p:nvGrpSpPr>
        <p:grpSpPr>
          <a:xfrm>
            <a:off x="2361343" y="57123"/>
            <a:ext cx="1548415" cy="498509"/>
            <a:chOff x="796138" y="2306625"/>
            <a:chExt cx="1606073" cy="607050"/>
          </a:xfrm>
        </p:grpSpPr>
        <p:grpSp>
          <p:nvGrpSpPr>
            <p:cNvPr id="216" name="Google Shape;216;p20"/>
            <p:cNvGrpSpPr/>
            <p:nvPr/>
          </p:nvGrpSpPr>
          <p:grpSpPr>
            <a:xfrm>
              <a:off x="796138" y="2306625"/>
              <a:ext cx="1606073" cy="297225"/>
              <a:chOff x="796138" y="2306625"/>
              <a:chExt cx="1606073" cy="297225"/>
            </a:xfrm>
          </p:grpSpPr>
          <p:sp>
            <p:nvSpPr>
              <p:cNvPr id="217" name="Google Shape;217;p20"/>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8" name="Google Shape;218;p20"/>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0"/>
            <p:cNvSpPr txBox="1"/>
            <p:nvPr/>
          </p:nvSpPr>
          <p:spPr>
            <a:xfrm>
              <a:off x="937150" y="2614275"/>
              <a:ext cx="132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Data Wrangling</a:t>
              </a:r>
              <a:endParaRPr b="1" sz="1000">
                <a:solidFill>
                  <a:srgbClr val="38761D"/>
                </a:solidFill>
                <a:latin typeface="Roboto"/>
                <a:ea typeface="Roboto"/>
                <a:cs typeface="Roboto"/>
                <a:sym typeface="Roboto"/>
              </a:endParaRPr>
            </a:p>
          </p:txBody>
        </p:sp>
      </p:grpSp>
      <p:grpSp>
        <p:nvGrpSpPr>
          <p:cNvPr id="220" name="Google Shape;220;p20"/>
          <p:cNvGrpSpPr/>
          <p:nvPr/>
        </p:nvGrpSpPr>
        <p:grpSpPr>
          <a:xfrm>
            <a:off x="6663896" y="57123"/>
            <a:ext cx="1548415" cy="474941"/>
            <a:chOff x="6741789" y="2306625"/>
            <a:chExt cx="1606073" cy="578350"/>
          </a:xfrm>
        </p:grpSpPr>
        <p:sp>
          <p:nvSpPr>
            <p:cNvPr id="221" name="Google Shape;221;p20"/>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2" name="Google Shape;222;p20"/>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224" name="Google Shape;224;p20"/>
          <p:cNvGrpSpPr/>
          <p:nvPr/>
        </p:nvGrpSpPr>
        <p:grpSpPr>
          <a:xfrm>
            <a:off x="931574" y="59148"/>
            <a:ext cx="1548327" cy="470917"/>
            <a:chOff x="2283801" y="2306625"/>
            <a:chExt cx="1605982" cy="573450"/>
          </a:xfrm>
        </p:grpSpPr>
        <p:sp>
          <p:nvSpPr>
            <p:cNvPr id="225" name="Google Shape;225;p20"/>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6" name="Google Shape;226;p20"/>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sp>
        <p:nvSpPr>
          <p:cNvPr id="228" name="Google Shape;228;p20"/>
          <p:cNvSpPr txBox="1"/>
          <p:nvPr/>
        </p:nvSpPr>
        <p:spPr>
          <a:xfrm>
            <a:off x="931575" y="2720400"/>
            <a:ext cx="2728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Spread Data</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Includes date of game,home and away team, home and away score, favored team, and spread, weather, etc.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29" name="Google Shape;229;p20"/>
          <p:cNvSpPr txBox="1"/>
          <p:nvPr/>
        </p:nvSpPr>
        <p:spPr>
          <a:xfrm>
            <a:off x="3774400" y="2791625"/>
            <a:ext cx="2350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Team Data</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Includes team name, abbreviation, division, and conference</a:t>
            </a:r>
            <a:endParaRPr>
              <a:latin typeface="Lato"/>
              <a:ea typeface="Lato"/>
              <a:cs typeface="Lato"/>
              <a:sym typeface="Lato"/>
            </a:endParaRPr>
          </a:p>
        </p:txBody>
      </p:sp>
      <p:sp>
        <p:nvSpPr>
          <p:cNvPr id="230" name="Google Shape;230;p20"/>
          <p:cNvSpPr txBox="1"/>
          <p:nvPr/>
        </p:nvSpPr>
        <p:spPr>
          <a:xfrm>
            <a:off x="6238625" y="2720400"/>
            <a:ext cx="2435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Stadium Data</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Includes stadium name and other information about the stadium such as grass type, climate, etc.</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1"/>
          <p:cNvSpPr txBox="1"/>
          <p:nvPr>
            <p:ph type="title"/>
          </p:nvPr>
        </p:nvSpPr>
        <p:spPr>
          <a:xfrm>
            <a:off x="727650" y="1266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 Excel Data Cleaning</a:t>
            </a:r>
            <a:endParaRPr/>
          </a:p>
        </p:txBody>
      </p:sp>
      <p:sp>
        <p:nvSpPr>
          <p:cNvPr id="236" name="Google Shape;236;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Raw data did not include results of the game relative to the spread, and  a series of VLOOKUPs and IF statements were needed to determine the result of the game relative to the spread</a:t>
            </a:r>
            <a:endParaRPr sz="1400"/>
          </a:p>
          <a:p>
            <a:pPr indent="-317500" lvl="0" marL="457200" rtl="0" algn="l">
              <a:spcBef>
                <a:spcPts val="0"/>
              </a:spcBef>
              <a:spcAft>
                <a:spcPts val="0"/>
              </a:spcAft>
              <a:buSzPts val="1400"/>
              <a:buChar char="●"/>
            </a:pPr>
            <a:r>
              <a:rPr lang="en" sz="1400"/>
              <a:t>Added a column which was actual </a:t>
            </a:r>
            <a:r>
              <a:rPr lang="en" sz="1400"/>
              <a:t>result of game - predicted result(spread)</a:t>
            </a:r>
            <a:endParaRPr sz="1400"/>
          </a:p>
          <a:p>
            <a:pPr indent="-317500" lvl="0" marL="457200" rtl="0" algn="l">
              <a:spcBef>
                <a:spcPts val="0"/>
              </a:spcBef>
              <a:spcAft>
                <a:spcPts val="0"/>
              </a:spcAft>
              <a:buSzPts val="1400"/>
              <a:buChar char="●"/>
            </a:pPr>
            <a:r>
              <a:rPr lang="en" sz="1400"/>
              <a:t>Did same procedure for the over/under in game versus predicted</a:t>
            </a:r>
            <a:endParaRPr sz="1400"/>
          </a:p>
          <a:p>
            <a:pPr indent="-317500" lvl="0" marL="457200" rtl="0" algn="l">
              <a:spcBef>
                <a:spcPts val="0"/>
              </a:spcBef>
              <a:spcAft>
                <a:spcPts val="0"/>
              </a:spcAft>
              <a:buSzPts val="1400"/>
              <a:buChar char="●"/>
            </a:pPr>
            <a:r>
              <a:rPr lang="en" sz="1400"/>
              <a:t>Merged stadium and team data using VLOOKUPs</a:t>
            </a:r>
            <a:endParaRPr sz="1400"/>
          </a:p>
        </p:txBody>
      </p:sp>
      <p:pic>
        <p:nvPicPr>
          <p:cNvPr id="237" name="Google Shape;237;p21"/>
          <p:cNvPicPr preferRelativeResize="0"/>
          <p:nvPr/>
        </p:nvPicPr>
        <p:blipFill rotWithShape="1">
          <a:blip r:embed="rId3">
            <a:alphaModFix/>
          </a:blip>
          <a:srcRect b="45461" l="38738" r="29888" t="34676"/>
          <a:stretch/>
        </p:blipFill>
        <p:spPr>
          <a:xfrm>
            <a:off x="8418150" y="0"/>
            <a:ext cx="725848" cy="612741"/>
          </a:xfrm>
          <a:prstGeom prst="rect">
            <a:avLst/>
          </a:prstGeom>
          <a:noFill/>
          <a:ln>
            <a:noFill/>
          </a:ln>
        </p:spPr>
      </p:pic>
      <p:grpSp>
        <p:nvGrpSpPr>
          <p:cNvPr id="238" name="Google Shape;238;p21"/>
          <p:cNvGrpSpPr/>
          <p:nvPr/>
        </p:nvGrpSpPr>
        <p:grpSpPr>
          <a:xfrm>
            <a:off x="5232064" y="57123"/>
            <a:ext cx="1548415" cy="474944"/>
            <a:chOff x="5256641" y="2306625"/>
            <a:chExt cx="1606073" cy="578353"/>
          </a:xfrm>
        </p:grpSpPr>
        <p:sp>
          <p:nvSpPr>
            <p:cNvPr id="239" name="Google Shape;239;p21"/>
            <p:cNvSpPr/>
            <p:nvPr/>
          </p:nvSpPr>
          <p:spPr>
            <a:xfrm flipH="1">
              <a:off x="525664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0" name="Google Shape;240;p21"/>
            <p:cNvSpPr/>
            <p:nvPr/>
          </p:nvSpPr>
          <p:spPr>
            <a:xfrm>
              <a:off x="525681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txBox="1"/>
            <p:nvPr/>
          </p:nvSpPr>
          <p:spPr>
            <a:xfrm>
              <a:off x="5377724" y="2585578"/>
              <a:ext cx="141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Advanced Modeling</a:t>
              </a:r>
              <a:endParaRPr b="1" sz="1000">
                <a:solidFill>
                  <a:srgbClr val="858585"/>
                </a:solidFill>
                <a:latin typeface="Roboto"/>
                <a:ea typeface="Roboto"/>
                <a:cs typeface="Roboto"/>
                <a:sym typeface="Roboto"/>
              </a:endParaRPr>
            </a:p>
          </p:txBody>
        </p:sp>
      </p:grpSp>
      <p:grpSp>
        <p:nvGrpSpPr>
          <p:cNvPr id="242" name="Google Shape;242;p21"/>
          <p:cNvGrpSpPr/>
          <p:nvPr/>
        </p:nvGrpSpPr>
        <p:grpSpPr>
          <a:xfrm>
            <a:off x="3797693" y="57123"/>
            <a:ext cx="1548415" cy="480854"/>
            <a:chOff x="3768859" y="2306625"/>
            <a:chExt cx="1606073" cy="585550"/>
          </a:xfrm>
        </p:grpSpPr>
        <p:sp>
          <p:nvSpPr>
            <p:cNvPr id="243" name="Google Shape;243;p21"/>
            <p:cNvSpPr/>
            <p:nvPr/>
          </p:nvSpPr>
          <p:spPr>
            <a:xfrm flipH="1">
              <a:off x="376885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4" name="Google Shape;244;p21"/>
            <p:cNvSpPr/>
            <p:nvPr/>
          </p:nvSpPr>
          <p:spPr>
            <a:xfrm>
              <a:off x="376903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txBox="1"/>
            <p:nvPr/>
          </p:nvSpPr>
          <p:spPr>
            <a:xfrm>
              <a:off x="3911123" y="2603875"/>
              <a:ext cx="1463700" cy="288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Preliminary Analyses</a:t>
              </a:r>
              <a:endParaRPr b="1" sz="1000">
                <a:solidFill>
                  <a:srgbClr val="858585"/>
                </a:solidFill>
                <a:latin typeface="Roboto"/>
                <a:ea typeface="Roboto"/>
                <a:cs typeface="Roboto"/>
                <a:sym typeface="Roboto"/>
              </a:endParaRPr>
            </a:p>
          </p:txBody>
        </p:sp>
      </p:grpSp>
      <p:grpSp>
        <p:nvGrpSpPr>
          <p:cNvPr id="246" name="Google Shape;246;p21"/>
          <p:cNvGrpSpPr/>
          <p:nvPr/>
        </p:nvGrpSpPr>
        <p:grpSpPr>
          <a:xfrm>
            <a:off x="2361343" y="57123"/>
            <a:ext cx="1548415" cy="498509"/>
            <a:chOff x="796138" y="2306625"/>
            <a:chExt cx="1606073" cy="607050"/>
          </a:xfrm>
        </p:grpSpPr>
        <p:grpSp>
          <p:nvGrpSpPr>
            <p:cNvPr id="247" name="Google Shape;247;p21"/>
            <p:cNvGrpSpPr/>
            <p:nvPr/>
          </p:nvGrpSpPr>
          <p:grpSpPr>
            <a:xfrm>
              <a:off x="796138" y="2306625"/>
              <a:ext cx="1606073" cy="297225"/>
              <a:chOff x="796138" y="2306625"/>
              <a:chExt cx="1606073" cy="297225"/>
            </a:xfrm>
          </p:grpSpPr>
          <p:sp>
            <p:nvSpPr>
              <p:cNvPr id="248" name="Google Shape;248;p21"/>
              <p:cNvSpPr/>
              <p:nvPr/>
            </p:nvSpPr>
            <p:spPr>
              <a:xfrm flipH="1">
                <a:off x="796138" y="2306625"/>
                <a:ext cx="16059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9" name="Google Shape;249;p21"/>
              <p:cNvSpPr/>
              <p:nvPr/>
            </p:nvSpPr>
            <p:spPr>
              <a:xfrm>
                <a:off x="796311" y="2460450"/>
                <a:ext cx="16059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1"/>
            <p:cNvSpPr txBox="1"/>
            <p:nvPr/>
          </p:nvSpPr>
          <p:spPr>
            <a:xfrm>
              <a:off x="937150" y="2614275"/>
              <a:ext cx="1324200" cy="299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Roboto"/>
                  <a:ea typeface="Roboto"/>
                  <a:cs typeface="Roboto"/>
                  <a:sym typeface="Roboto"/>
                </a:rPr>
                <a:t>Data Wrangling</a:t>
              </a:r>
              <a:endParaRPr b="1" sz="1000">
                <a:solidFill>
                  <a:srgbClr val="38761D"/>
                </a:solidFill>
                <a:latin typeface="Roboto"/>
                <a:ea typeface="Roboto"/>
                <a:cs typeface="Roboto"/>
                <a:sym typeface="Roboto"/>
              </a:endParaRPr>
            </a:p>
          </p:txBody>
        </p:sp>
      </p:grpSp>
      <p:grpSp>
        <p:nvGrpSpPr>
          <p:cNvPr id="251" name="Google Shape;251;p21"/>
          <p:cNvGrpSpPr/>
          <p:nvPr/>
        </p:nvGrpSpPr>
        <p:grpSpPr>
          <a:xfrm>
            <a:off x="6663896" y="57123"/>
            <a:ext cx="1548415" cy="474941"/>
            <a:chOff x="6741789" y="2306625"/>
            <a:chExt cx="1606073" cy="578350"/>
          </a:xfrm>
        </p:grpSpPr>
        <p:sp>
          <p:nvSpPr>
            <p:cNvPr id="252" name="Google Shape;252;p21"/>
            <p:cNvSpPr/>
            <p:nvPr/>
          </p:nvSpPr>
          <p:spPr>
            <a:xfrm flipH="1">
              <a:off x="6741789"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3" name="Google Shape;253;p21"/>
            <p:cNvSpPr/>
            <p:nvPr/>
          </p:nvSpPr>
          <p:spPr>
            <a:xfrm>
              <a:off x="6741962"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txBox="1"/>
            <p:nvPr/>
          </p:nvSpPr>
          <p:spPr>
            <a:xfrm>
              <a:off x="6882650" y="2563075"/>
              <a:ext cx="1324200" cy="32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Web Scraping</a:t>
              </a:r>
              <a:endParaRPr b="1" sz="1000">
                <a:solidFill>
                  <a:srgbClr val="858585"/>
                </a:solidFill>
                <a:latin typeface="Roboto"/>
                <a:ea typeface="Roboto"/>
                <a:cs typeface="Roboto"/>
                <a:sym typeface="Roboto"/>
              </a:endParaRPr>
            </a:p>
          </p:txBody>
        </p:sp>
      </p:grpSp>
      <p:grpSp>
        <p:nvGrpSpPr>
          <p:cNvPr id="255" name="Google Shape;255;p21"/>
          <p:cNvGrpSpPr/>
          <p:nvPr/>
        </p:nvGrpSpPr>
        <p:grpSpPr>
          <a:xfrm>
            <a:off x="931574" y="59148"/>
            <a:ext cx="1548327" cy="470917"/>
            <a:chOff x="2283801" y="2306625"/>
            <a:chExt cx="1605982" cy="573450"/>
          </a:xfrm>
        </p:grpSpPr>
        <p:sp>
          <p:nvSpPr>
            <p:cNvPr id="256" name="Google Shape;256;p21"/>
            <p:cNvSpPr/>
            <p:nvPr/>
          </p:nvSpPr>
          <p:spPr>
            <a:xfrm flipH="1">
              <a:off x="2283801" y="2306625"/>
              <a:ext cx="16059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7" name="Google Shape;257;p21"/>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txBox="1"/>
            <p:nvPr/>
          </p:nvSpPr>
          <p:spPr>
            <a:xfrm>
              <a:off x="2423425" y="2614275"/>
              <a:ext cx="1324200" cy="265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Introduction</a:t>
              </a:r>
              <a:endParaRPr b="1" sz="1000">
                <a:solidFill>
                  <a:srgbClr val="858585"/>
                </a:solidFill>
                <a:latin typeface="Roboto"/>
                <a:ea typeface="Roboto"/>
                <a:cs typeface="Roboto"/>
                <a:sym typeface="Roboto"/>
              </a:endParaRPr>
            </a:p>
          </p:txBody>
        </p:sp>
      </p:grpSp>
      <p:pic>
        <p:nvPicPr>
          <p:cNvPr id="259" name="Google Shape;259;p21"/>
          <p:cNvPicPr preferRelativeResize="0"/>
          <p:nvPr/>
        </p:nvPicPr>
        <p:blipFill>
          <a:blip r:embed="rId4">
            <a:alphaModFix/>
          </a:blip>
          <a:stretch>
            <a:fillRect/>
          </a:stretch>
        </p:blipFill>
        <p:spPr>
          <a:xfrm>
            <a:off x="3005278" y="3722375"/>
            <a:ext cx="3569900" cy="1359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